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61" r:id="rId2"/>
    <p:sldId id="273" r:id="rId3"/>
    <p:sldId id="274" r:id="rId4"/>
    <p:sldId id="257" r:id="rId5"/>
    <p:sldId id="262" r:id="rId6"/>
    <p:sldId id="275" r:id="rId7"/>
    <p:sldId id="263" r:id="rId8"/>
    <p:sldId id="266" r:id="rId9"/>
    <p:sldId id="269" r:id="rId10"/>
    <p:sldId id="272" r:id="rId11"/>
    <p:sldId id="267" r:id="rId12"/>
    <p:sldId id="271" r:id="rId13"/>
    <p:sldId id="280" r:id="rId14"/>
    <p:sldId id="281" r:id="rId15"/>
    <p:sldId id="282" r:id="rId16"/>
    <p:sldId id="270" r:id="rId17"/>
    <p:sldId id="284" r:id="rId18"/>
    <p:sldId id="285" r:id="rId19"/>
    <p:sldId id="283" r:id="rId20"/>
    <p:sldId id="276" r:id="rId21"/>
    <p:sldId id="288" r:id="rId22"/>
    <p:sldId id="286" r:id="rId23"/>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0AE338-5FC1-E82D-21C4-D81E6B4257FB}" v="31" dt="2022-02-22T22:17:42.227"/>
    <p1510:client id="{96FE0C19-9722-4055-B8C0-5628D7E40894}" v="16" dt="2022-02-22T15:05:35.591"/>
    <p1510:client id="{983AF5BF-6DDE-BAE9-50CE-8DCB26D3B26C}" v="83" dt="2022-02-22T14:45:55.956"/>
    <p1510:client id="{F4D4593E-00AF-46DB-8B7F-8074876779DC}" v="8250" dt="2022-02-23T12:49:22.338"/>
    <p1510:client id="{FBFE08CF-F4B5-4E75-ABD2-F4D71A25F830}" v="1633" dt="2022-02-23T09:33:33.110"/>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ile con tema 1 - Color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Stile con tema 1 - Colore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594"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5565F3-7FF1-4B09-82BC-C76B32182614}" type="datetimeFigureOut">
              <a:rPr lang="it-IT" smtClean="0"/>
              <a:t>27/01/2024</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3DC64E-CF1B-42F0-BE64-346BBB12ABFD}" type="slidenum">
              <a:rPr lang="it-IT" smtClean="0"/>
              <a:t>‹#›</a:t>
            </a:fld>
            <a:endParaRPr lang="it-IT"/>
          </a:p>
        </p:txBody>
      </p:sp>
    </p:spTree>
    <p:extLst>
      <p:ext uri="{BB962C8B-B14F-4D97-AF65-F5344CB8AC3E}">
        <p14:creationId xmlns:p14="http://schemas.microsoft.com/office/powerpoint/2010/main" val="1596011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a:effectLst/>
                <a:latin typeface="Calibri" panose="020F0502020204030204" pitchFamily="34" charset="0"/>
                <a:ea typeface="Calibri" panose="020F0502020204030204" pitchFamily="34" charset="0"/>
                <a:cs typeface="Times New Roman" panose="02020603050405020304" pitchFamily="18" charset="0"/>
              </a:rPr>
              <a:t>Il Progetto da noi presentato riguarda l’utilizzo del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per l’analisi del movimento umano. Il nostro obiettivo è quello di validare il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valutandone l’affidabilità su diversi esercizi proposti e comprendere se il suo campo di utilizzo possa essere esteso anche a quello biomedicale oltre che a quello ludico. </a:t>
            </a:r>
            <a:endParaRPr lang="it-IT"/>
          </a:p>
        </p:txBody>
      </p:sp>
      <p:sp>
        <p:nvSpPr>
          <p:cNvPr id="4" name="Segnaposto numero diapositiva 3"/>
          <p:cNvSpPr>
            <a:spLocks noGrp="1"/>
          </p:cNvSpPr>
          <p:nvPr>
            <p:ph type="sldNum" sz="quarter" idx="5"/>
          </p:nvPr>
        </p:nvSpPr>
        <p:spPr/>
        <p:txBody>
          <a:bodyPr/>
          <a:lstStyle/>
          <a:p>
            <a:fld id="{2D3DC64E-CF1B-42F0-BE64-346BBB12ABFD}" type="slidenum">
              <a:rPr lang="it-IT" smtClean="0"/>
              <a:t>1</a:t>
            </a:fld>
            <a:endParaRPr lang="it-IT"/>
          </a:p>
        </p:txBody>
      </p:sp>
    </p:spTree>
    <p:extLst>
      <p:ext uri="{BB962C8B-B14F-4D97-AF65-F5344CB8AC3E}">
        <p14:creationId xmlns:p14="http://schemas.microsoft.com/office/powerpoint/2010/main" val="232286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it-IT"/>
              <a:t> </a:t>
            </a:r>
          </a:p>
          <a:p>
            <a:r>
              <a:rPr lang="it-IT"/>
              <a:t>Conclusa l’analisi degli esercizi utili a validare le misure rilevate dal Kinect, possiamo passare all’analisi di un esercizio fisico quale lo </a:t>
            </a:r>
            <a:r>
              <a:rPr lang="it-IT" b="1"/>
              <a:t>SKIP</a:t>
            </a:r>
            <a:r>
              <a:rPr lang="it-IT"/>
              <a:t>. Questo esercizio è stato condotto posizionando il kinect ad una distanza pari a 3 m dal punto di esecuzione del movimento. È stato utilizzato un IMU per l’acquisizione dell’accelerazione nelle tre direzioni x, y e z utili a svolgere una analisi sulle ampiezze di oscillazione dei segnali ottenuti dal Kinect, ma anche per effettuare una analisi della frequenza. </a:t>
            </a:r>
          </a:p>
        </p:txBody>
      </p:sp>
      <p:sp>
        <p:nvSpPr>
          <p:cNvPr id="4" name="Slide Number Placeholder 3"/>
          <p:cNvSpPr>
            <a:spLocks noGrp="1"/>
          </p:cNvSpPr>
          <p:nvPr>
            <p:ph type="sldNum" sz="quarter" idx="5"/>
          </p:nvPr>
        </p:nvSpPr>
        <p:spPr/>
        <p:txBody>
          <a:bodyPr/>
          <a:lstStyle/>
          <a:p>
            <a:fld id="{2D3DC64E-CF1B-42F0-BE64-346BBB12ABFD}" type="slidenum">
              <a:rPr lang="it-IT" smtClean="0"/>
              <a:t>10</a:t>
            </a:fld>
            <a:endParaRPr lang="it-IT"/>
          </a:p>
        </p:txBody>
      </p:sp>
    </p:spTree>
    <p:extLst>
      <p:ext uri="{BB962C8B-B14F-4D97-AF65-F5344CB8AC3E}">
        <p14:creationId xmlns:p14="http://schemas.microsoft.com/office/powerpoint/2010/main" val="1283484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Il primo step dell’analisi consiste nella visualizzazione dei dati che, coerentemente con le prove presentate precedentemente da Davide e Antonella, mostrano delle minime oscillazioni lungo gli assi X e Z, sia in termini di posizione che di accelerazione. </a:t>
            </a:r>
          </a:p>
          <a:p>
            <a:r>
              <a:rPr lang="it-IT"/>
              <a:t>Di conseguenza, l’analisi si concentrerà sulle oscillazioni lungo l’asse Y. E’ importante sottolineare che i due sistemi analizzati non sono sincroni, in quanto il clock interno dell’accelerometro e del Kinect potrebbero differire di alcuni millisecondi. </a:t>
            </a:r>
            <a:br>
              <a:rPr lang="it-IT"/>
            </a:br>
            <a:r>
              <a:rPr lang="it-IT"/>
              <a:t>E’ necessaria quindi una prima fase di sincronizzazione dei dati, attraverso il calcolo della cross-correlazione tra le time-</a:t>
            </a:r>
            <a:r>
              <a:rPr lang="it-IT" err="1"/>
              <a:t>series</a:t>
            </a:r>
            <a:r>
              <a:rPr lang="it-IT"/>
              <a:t> del Kinect e dell’accelerometro.</a:t>
            </a:r>
          </a:p>
          <a:p>
            <a:endParaRPr lang="it-IT"/>
          </a:p>
          <a:p>
            <a:r>
              <a:rPr lang="it-IT"/>
              <a:t>-40</a:t>
            </a:r>
          </a:p>
        </p:txBody>
      </p:sp>
      <p:sp>
        <p:nvSpPr>
          <p:cNvPr id="4" name="Slide Number Placeholder 3"/>
          <p:cNvSpPr>
            <a:spLocks noGrp="1"/>
          </p:cNvSpPr>
          <p:nvPr>
            <p:ph type="sldNum" sz="quarter" idx="5"/>
          </p:nvPr>
        </p:nvSpPr>
        <p:spPr/>
        <p:txBody>
          <a:bodyPr/>
          <a:lstStyle/>
          <a:p>
            <a:fld id="{2D3DC64E-CF1B-42F0-BE64-346BBB12ABFD}" type="slidenum">
              <a:rPr lang="it-IT" smtClean="0"/>
              <a:t>11</a:t>
            </a:fld>
            <a:endParaRPr lang="it-IT"/>
          </a:p>
        </p:txBody>
      </p:sp>
    </p:spTree>
    <p:extLst>
      <p:ext uri="{BB962C8B-B14F-4D97-AF65-F5344CB8AC3E}">
        <p14:creationId xmlns:p14="http://schemas.microsoft.com/office/powerpoint/2010/main" val="2057418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Prima di effettuare il calcolo della cross-correlazione, è necessario che le due serie temporali abbiano la stessa sampling frequency per poter effettuare un confronto sample-by-sample. (CAMBIA SLIDE). </a:t>
            </a:r>
          </a:p>
          <a:p>
            <a:r>
              <a:rPr lang="it-IT"/>
              <a:t>-20</a:t>
            </a:r>
          </a:p>
        </p:txBody>
      </p:sp>
      <p:sp>
        <p:nvSpPr>
          <p:cNvPr id="4" name="Slide Number Placeholder 3"/>
          <p:cNvSpPr>
            <a:spLocks noGrp="1"/>
          </p:cNvSpPr>
          <p:nvPr>
            <p:ph type="sldNum" sz="quarter" idx="5"/>
          </p:nvPr>
        </p:nvSpPr>
        <p:spPr/>
        <p:txBody>
          <a:bodyPr/>
          <a:lstStyle/>
          <a:p>
            <a:fld id="{2D3DC64E-CF1B-42F0-BE64-346BBB12ABFD}" type="slidenum">
              <a:rPr lang="it-IT" smtClean="0"/>
              <a:t>12</a:t>
            </a:fld>
            <a:endParaRPr lang="it-IT"/>
          </a:p>
        </p:txBody>
      </p:sp>
    </p:spTree>
    <p:extLst>
      <p:ext uri="{BB962C8B-B14F-4D97-AF65-F5344CB8AC3E}">
        <p14:creationId xmlns:p14="http://schemas.microsoft.com/office/powerpoint/2010/main" val="411582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Di conseguenza, le due time </a:t>
            </a:r>
            <a:r>
              <a:rPr lang="it-IT" err="1"/>
              <a:t>series</a:t>
            </a:r>
            <a:r>
              <a:rPr lang="it-IT"/>
              <a:t> sono state interpolate con la sampling frequency dell’accelerometro, pari a 53 Hz. Questa implementazione è stata scelta al fine di minimizzare la perdita di informazione nei dati a disposizione. Non avendo particolari esigenze, attraverso il comando interp1 di </a:t>
            </a:r>
            <a:r>
              <a:rPr lang="it-IT" err="1"/>
              <a:t>matlab</a:t>
            </a:r>
            <a:r>
              <a:rPr lang="it-IT"/>
              <a:t> abbiamo scelto di implementare una interpolazione lineare, cui risultati sono osservabili nell’immagine a destra della slide. </a:t>
            </a:r>
          </a:p>
          <a:p>
            <a:endParaRPr lang="it-IT"/>
          </a:p>
          <a:p>
            <a:r>
              <a:rPr lang="it-IT"/>
              <a:t>-30</a:t>
            </a:r>
          </a:p>
        </p:txBody>
      </p:sp>
      <p:sp>
        <p:nvSpPr>
          <p:cNvPr id="4" name="Slide Number Placeholder 3"/>
          <p:cNvSpPr>
            <a:spLocks noGrp="1"/>
          </p:cNvSpPr>
          <p:nvPr>
            <p:ph type="sldNum" sz="quarter" idx="5"/>
          </p:nvPr>
        </p:nvSpPr>
        <p:spPr/>
        <p:txBody>
          <a:bodyPr/>
          <a:lstStyle/>
          <a:p>
            <a:fld id="{2D3DC64E-CF1B-42F0-BE64-346BBB12ABFD}" type="slidenum">
              <a:rPr lang="it-IT" smtClean="0"/>
              <a:t>13</a:t>
            </a:fld>
            <a:endParaRPr lang="it-IT"/>
          </a:p>
        </p:txBody>
      </p:sp>
    </p:spTree>
    <p:extLst>
      <p:ext uri="{BB962C8B-B14F-4D97-AF65-F5344CB8AC3E}">
        <p14:creationId xmlns:p14="http://schemas.microsoft.com/office/powerpoint/2010/main" val="51867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Successivamente è stata calcolata la cross-correlazione sample-by-sample tra i due sistemi. In particolare, è stata calcolata la velocità e l’accelerazione rilevata dal Kinect attraverso una doppia derivata; viceversa, dall’integrale dell’accelerazione acquisita dalla </a:t>
            </a:r>
            <a:r>
              <a:rPr lang="it-IT" err="1"/>
              <a:t>Imu</a:t>
            </a:r>
            <a:r>
              <a:rPr lang="it-IT"/>
              <a:t> è stata calcolata la velocità. Siccome i due processi </a:t>
            </a:r>
            <a:r>
              <a:rPr lang="it-IT" err="1"/>
              <a:t>verrano</a:t>
            </a:r>
            <a:r>
              <a:rPr lang="it-IT"/>
              <a:t> spiegati nelle slide successive, è possibile ora concentrarsi sull’analisi della cross-correlazione ottenuta.  (CLICK)</a:t>
            </a:r>
          </a:p>
          <a:p>
            <a:r>
              <a:rPr lang="it-IT"/>
              <a:t>Si osserva che i due segnali sono sfasati tra di loro di un numero di sample pari a 94. Di conseguenza, per sincronizzare le due time-</a:t>
            </a:r>
            <a:r>
              <a:rPr lang="it-IT" err="1"/>
              <a:t>series</a:t>
            </a:r>
            <a:r>
              <a:rPr lang="it-IT"/>
              <a:t>, il segnale del Kinect è stato shiftato a destra di questo numero di samples. Inoltre, si osserva come la cross-correlazione ha un andamento quasi-periodico, dovuto alla periodicità dei segnali analizzati. (CAMBIA SLIDE)</a:t>
            </a:r>
          </a:p>
          <a:p>
            <a:endParaRPr lang="it-IT"/>
          </a:p>
          <a:p>
            <a:r>
              <a:rPr lang="it-IT"/>
              <a:t>-40</a:t>
            </a:r>
          </a:p>
        </p:txBody>
      </p:sp>
      <p:sp>
        <p:nvSpPr>
          <p:cNvPr id="4" name="Slide Number Placeholder 3"/>
          <p:cNvSpPr>
            <a:spLocks noGrp="1"/>
          </p:cNvSpPr>
          <p:nvPr>
            <p:ph type="sldNum" sz="quarter" idx="5"/>
          </p:nvPr>
        </p:nvSpPr>
        <p:spPr/>
        <p:txBody>
          <a:bodyPr/>
          <a:lstStyle/>
          <a:p>
            <a:fld id="{2D3DC64E-CF1B-42F0-BE64-346BBB12ABFD}" type="slidenum">
              <a:rPr lang="it-IT" smtClean="0"/>
              <a:t>14</a:t>
            </a:fld>
            <a:endParaRPr lang="it-IT"/>
          </a:p>
        </p:txBody>
      </p:sp>
    </p:spTree>
    <p:extLst>
      <p:ext uri="{BB962C8B-B14F-4D97-AF65-F5344CB8AC3E}">
        <p14:creationId xmlns:p14="http://schemas.microsoft.com/office/powerpoint/2010/main" val="1723357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I risultati evidenziato ora una netta sincronizzazione dei dati nel primo tratto di acquisizione. Tuttavia, nel corso della prova, Kinect e IMU tendono a perdere questa sincronizzazione e ciò verrà analizzato nella parte finale della presentazione. </a:t>
            </a:r>
          </a:p>
          <a:p>
            <a:r>
              <a:rPr lang="it-IT"/>
              <a:t>Ora è possibile troncare i due segnali sincronizzati a livello della time-</a:t>
            </a:r>
            <a:r>
              <a:rPr lang="it-IT" err="1"/>
              <a:t>series</a:t>
            </a:r>
            <a:r>
              <a:rPr lang="it-IT"/>
              <a:t> scura, corrispondente ai Kinect data, per poter avviare la comparazione dei due sistemi.</a:t>
            </a:r>
          </a:p>
          <a:p>
            <a:endParaRPr lang="it-IT"/>
          </a:p>
          <a:p>
            <a:r>
              <a:rPr lang="it-IT"/>
              <a:t>-20 </a:t>
            </a:r>
          </a:p>
        </p:txBody>
      </p:sp>
      <p:sp>
        <p:nvSpPr>
          <p:cNvPr id="4" name="Slide Number Placeholder 3"/>
          <p:cNvSpPr>
            <a:spLocks noGrp="1"/>
          </p:cNvSpPr>
          <p:nvPr>
            <p:ph type="sldNum" sz="quarter" idx="5"/>
          </p:nvPr>
        </p:nvSpPr>
        <p:spPr/>
        <p:txBody>
          <a:bodyPr/>
          <a:lstStyle/>
          <a:p>
            <a:fld id="{2D3DC64E-CF1B-42F0-BE64-346BBB12ABFD}" type="slidenum">
              <a:rPr lang="it-IT" smtClean="0"/>
              <a:t>15</a:t>
            </a:fld>
            <a:endParaRPr lang="it-IT"/>
          </a:p>
        </p:txBody>
      </p:sp>
    </p:spTree>
    <p:extLst>
      <p:ext uri="{BB962C8B-B14F-4D97-AF65-F5344CB8AC3E}">
        <p14:creationId xmlns:p14="http://schemas.microsoft.com/office/powerpoint/2010/main" val="2691498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Parlando del segnale acquisito dal Kinect, è fondamentale riconoscere la posizione dei picchi di posizione lungo l’asse ‘y’.  Per far ciò, è stata calcolata la derivata della posizione e ricercato il valore minimo in ciascuna finestra, cui larghezza corrisponde alla frequenza dello skip in samples. </a:t>
            </a:r>
          </a:p>
          <a:p>
            <a:r>
              <a:rPr lang="it-IT"/>
              <a:t>Successivamente, in ciascuna di queste finestre sono stati ricavati i due indici in cui la derivata è nulla, corrispondenti ai punti di minimo e massimo della posizione e quindi ai picchi ricercati. </a:t>
            </a:r>
          </a:p>
          <a:p>
            <a:endParaRPr lang="it-IT"/>
          </a:p>
          <a:p>
            <a:r>
              <a:rPr lang="it-IT"/>
              <a:t>-30</a:t>
            </a:r>
          </a:p>
        </p:txBody>
      </p:sp>
      <p:sp>
        <p:nvSpPr>
          <p:cNvPr id="4" name="Slide Number Placeholder 3"/>
          <p:cNvSpPr>
            <a:spLocks noGrp="1"/>
          </p:cNvSpPr>
          <p:nvPr>
            <p:ph type="sldNum" sz="quarter" idx="5"/>
          </p:nvPr>
        </p:nvSpPr>
        <p:spPr/>
        <p:txBody>
          <a:bodyPr/>
          <a:lstStyle/>
          <a:p>
            <a:fld id="{2D3DC64E-CF1B-42F0-BE64-346BBB12ABFD}" type="slidenum">
              <a:rPr lang="it-IT" smtClean="0"/>
              <a:t>16</a:t>
            </a:fld>
            <a:endParaRPr lang="it-IT"/>
          </a:p>
        </p:txBody>
      </p:sp>
    </p:spTree>
    <p:extLst>
      <p:ext uri="{BB962C8B-B14F-4D97-AF65-F5344CB8AC3E}">
        <p14:creationId xmlns:p14="http://schemas.microsoft.com/office/powerpoint/2010/main" val="3325810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Ragionamento analogo è stato fatto per i dati dell’accelerometro, per i quali i picchi sono stati ottenuti semplicemente con un algoritmo ad hoc che ricercasse i massimi e minimi in ciascuna finestra. </a:t>
            </a:r>
          </a:p>
          <a:p>
            <a:r>
              <a:rPr lang="it-IT"/>
              <a:t>Avendo a disposizione ora la posizione dei picchi sia nei dati del Kinect, sia nei dati della IMU, è possibile avviare il confronto in termini di amplitudine e frequenza. Tuttavia attualmente si tratta di picchi di accelerazione e di posizione, di conseguenza è necessario derivare due volte la posizione o integrare due volte l’accelerazione per ottenere dati confrontabili</a:t>
            </a:r>
          </a:p>
          <a:p>
            <a:endParaRPr lang="it-IT"/>
          </a:p>
          <a:p>
            <a:r>
              <a:rPr lang="it-IT"/>
              <a:t>-30</a:t>
            </a:r>
          </a:p>
        </p:txBody>
      </p:sp>
      <p:sp>
        <p:nvSpPr>
          <p:cNvPr id="4" name="Slide Number Placeholder 3"/>
          <p:cNvSpPr>
            <a:spLocks noGrp="1"/>
          </p:cNvSpPr>
          <p:nvPr>
            <p:ph type="sldNum" sz="quarter" idx="5"/>
          </p:nvPr>
        </p:nvSpPr>
        <p:spPr/>
        <p:txBody>
          <a:bodyPr/>
          <a:lstStyle/>
          <a:p>
            <a:fld id="{2D3DC64E-CF1B-42F0-BE64-346BBB12ABFD}" type="slidenum">
              <a:rPr lang="it-IT" smtClean="0"/>
              <a:t>17</a:t>
            </a:fld>
            <a:endParaRPr lang="it-IT"/>
          </a:p>
        </p:txBody>
      </p:sp>
    </p:spTree>
    <p:extLst>
      <p:ext uri="{BB962C8B-B14F-4D97-AF65-F5344CB8AC3E}">
        <p14:creationId xmlns:p14="http://schemas.microsoft.com/office/powerpoint/2010/main" val="1680050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I grafici riportati rappresentano i test eseguiti al fine di ottenere grandezze comparabili; nella riga in alto, i grafici da sinistra a destra rappresentano posizione, velocità e accelerazione ottenuti attraverso la derivata della posizione dal Kinect. </a:t>
            </a:r>
          </a:p>
          <a:p>
            <a:r>
              <a:rPr lang="it-IT"/>
              <a:t>In basso invece si osserva il risultato dell’integrazione dell’accelerazione ottenuta dall’accelerometro; al fine di  effettuare l’integrazione, è stata rimossa la media dell’accelerazione e successivamente applicata la funzione </a:t>
            </a:r>
            <a:r>
              <a:rPr lang="it-IT" err="1"/>
              <a:t>cumtrapz</a:t>
            </a:r>
            <a:r>
              <a:rPr lang="it-IT"/>
              <a:t>, che approssima numericamente l’integrale ideale del segnale. </a:t>
            </a:r>
          </a:p>
          <a:p>
            <a:r>
              <a:rPr lang="it-IT"/>
              <a:t>Come si osserva nel grafico in basso al centro, l’integrale fornisce in output un segnale con un ‘trend’ a bassa frequenza non rappresentativo del fenomeno reale con cui abbiamo a che fare. Di conseguenza, abbiamo adottato due approcci diversi per rimuovere il trend osservato. Il primo consiste nell’utilizzo della funzione </a:t>
            </a:r>
            <a:r>
              <a:rPr lang="it-IT" err="1"/>
              <a:t>built</a:t>
            </a:r>
            <a:r>
              <a:rPr lang="it-IT"/>
              <a:t>-in </a:t>
            </a:r>
            <a:r>
              <a:rPr lang="it-IT" err="1"/>
              <a:t>in</a:t>
            </a:r>
            <a:r>
              <a:rPr lang="it-IT"/>
              <a:t> </a:t>
            </a:r>
            <a:r>
              <a:rPr lang="it-IT" err="1"/>
              <a:t>matlab</a:t>
            </a:r>
            <a:r>
              <a:rPr lang="it-IT"/>
              <a:t> ‘</a:t>
            </a:r>
            <a:r>
              <a:rPr lang="it-IT" err="1"/>
              <a:t>detrend</a:t>
            </a:r>
            <a:r>
              <a:rPr lang="it-IT"/>
              <a:t>’, con risultati soddisfacenti. Il secondo attraverso l’applicazione di un filtro passa-alto Butterworth di secondo ordine, con una frequenza di taglio di 0.05 Hz e il risultato è mostrato nel grafico.</a:t>
            </a:r>
          </a:p>
          <a:p>
            <a:endParaRPr lang="it-IT"/>
          </a:p>
          <a:p>
            <a:r>
              <a:rPr lang="it-IT"/>
              <a:t>-1.00</a:t>
            </a:r>
          </a:p>
        </p:txBody>
      </p:sp>
      <p:sp>
        <p:nvSpPr>
          <p:cNvPr id="4" name="Slide Number Placeholder 3"/>
          <p:cNvSpPr>
            <a:spLocks noGrp="1"/>
          </p:cNvSpPr>
          <p:nvPr>
            <p:ph type="sldNum" sz="quarter" idx="5"/>
          </p:nvPr>
        </p:nvSpPr>
        <p:spPr/>
        <p:txBody>
          <a:bodyPr/>
          <a:lstStyle/>
          <a:p>
            <a:fld id="{2D3DC64E-CF1B-42F0-BE64-346BBB12ABFD}" type="slidenum">
              <a:rPr lang="it-IT" smtClean="0"/>
              <a:t>18</a:t>
            </a:fld>
            <a:endParaRPr lang="it-IT"/>
          </a:p>
        </p:txBody>
      </p:sp>
    </p:spTree>
    <p:extLst>
      <p:ext uri="{BB962C8B-B14F-4D97-AF65-F5344CB8AC3E}">
        <p14:creationId xmlns:p14="http://schemas.microsoft.com/office/powerpoint/2010/main" val="1419535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Di seguito sono riportati i risultati finali del nostro lavoro; si osserva un confronto diretto tra la posizione rilevata dal Kinect e la posizione ricavata dall’accelerazione della IMU; quest’ultima non è stata ottenuta integrando nuovamente la velocità perché i risultati non erano coerenti con l’esperimento (ampiezze fuori scala del segnale). Per questo motivo, abbiamo approssimato i segnali come due sinusoidi ideali, e la posizione è stata ottenuta dividendo l’accelerazione per omega quadro, dove omega è la frequenza ricavata dalla distanza media picco-picco dell’accelerazione. </a:t>
            </a:r>
          </a:p>
          <a:p>
            <a:r>
              <a:rPr lang="it-IT"/>
              <a:t>I risultati mostrano ampiezze dei segnali comparabili, con un errore di circa 1 cm. Tuttavia, abbiamo notato una differenza nella frequenza dei due segnali che, all’aumentare del tempo, diventa sempre più evidente, come si può osservare nel grafico in alto. </a:t>
            </a:r>
          </a:p>
          <a:p>
            <a:endParaRPr lang="it-IT"/>
          </a:p>
          <a:p>
            <a:r>
              <a:rPr lang="it-IT"/>
              <a:t>Relativamente alla posizione lungo Z e X, si può osservare come ci sia un offset di circa 20 cm dalla reale posizione dello spin base durante la prova e, nel grafico in basso, una leggero offset dovuto all’errato posizionamento del Kinect lungo quest’asse. Le oscillazioni presenti nel segnale sono coerenti con il movimento dello spin base durante la prova di skip. </a:t>
            </a:r>
          </a:p>
          <a:p>
            <a:endParaRPr lang="it-IT"/>
          </a:p>
          <a:p>
            <a:r>
              <a:rPr lang="it-IT"/>
              <a:t>-60</a:t>
            </a:r>
          </a:p>
        </p:txBody>
      </p:sp>
      <p:sp>
        <p:nvSpPr>
          <p:cNvPr id="4" name="Slide Number Placeholder 3"/>
          <p:cNvSpPr>
            <a:spLocks noGrp="1"/>
          </p:cNvSpPr>
          <p:nvPr>
            <p:ph type="sldNum" sz="quarter" idx="5"/>
          </p:nvPr>
        </p:nvSpPr>
        <p:spPr/>
        <p:txBody>
          <a:bodyPr/>
          <a:lstStyle/>
          <a:p>
            <a:fld id="{2D3DC64E-CF1B-42F0-BE64-346BBB12ABFD}" type="slidenum">
              <a:rPr lang="it-IT" smtClean="0"/>
              <a:t>19</a:t>
            </a:fld>
            <a:endParaRPr lang="it-IT"/>
          </a:p>
        </p:txBody>
      </p:sp>
    </p:spTree>
    <p:extLst>
      <p:ext uri="{BB962C8B-B14F-4D97-AF65-F5344CB8AC3E}">
        <p14:creationId xmlns:p14="http://schemas.microsoft.com/office/powerpoint/2010/main" val="1121720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a:effectLst/>
                <a:latin typeface="Calibri" panose="020F0502020204030204" pitchFamily="34" charset="0"/>
                <a:ea typeface="Calibri" panose="020F0502020204030204" pitchFamily="34" charset="0"/>
                <a:cs typeface="Times New Roman" panose="02020603050405020304" pitchFamily="18" charset="0"/>
              </a:rPr>
              <a:t>Prima di tutto introduciamo lo strumento che utilizzeremo. Il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è stato commercializzato da </a:t>
            </a:r>
            <a:r>
              <a:rPr lang="it-IT" sz="1800" err="1">
                <a:effectLst/>
                <a:latin typeface="Calibri" panose="020F0502020204030204" pitchFamily="34" charset="0"/>
                <a:ea typeface="Calibri" panose="020F0502020204030204" pitchFamily="34" charset="0"/>
                <a:cs typeface="Times New Roman" panose="02020603050405020304" pitchFamily="18" charset="0"/>
              </a:rPr>
              <a:t>microsoft</a:t>
            </a:r>
            <a:r>
              <a:rPr lang="it-IT" sz="1800">
                <a:effectLst/>
                <a:latin typeface="Calibri" panose="020F0502020204030204" pitchFamily="34" charset="0"/>
                <a:ea typeface="Calibri" panose="020F0502020204030204" pitchFamily="34" charset="0"/>
                <a:cs typeface="Times New Roman" panose="02020603050405020304" pitchFamily="18" charset="0"/>
              </a:rPr>
              <a:t> in una prima versione nel 2010 e riadattato successivamente nella versione 2 nel 2013. Quest’ultima è la versione da noi utilizzata nelle varie prove. Esso è composto da una serie di sensori di cui una camera RGB con una risoluzione di 1920 x 1080, una camera infrarossi con risoluzione 512x424, un emettitore ad infrarossi e un array di microfoni posizionati nella parte inferiore dello strumento. I due sensori, RGB e infrarossi, hanno uno stesso frame rate pari a 30. Il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riesce a ricostruire uno scheletro dell’individuo e a tracciare nel tempo la posizione in termini di coordinate </a:t>
            </a:r>
            <a:r>
              <a:rPr lang="it-IT" sz="1800" err="1">
                <a:effectLst/>
                <a:latin typeface="Calibri" panose="020F0502020204030204" pitchFamily="34" charset="0"/>
                <a:ea typeface="Calibri" panose="020F0502020204030204" pitchFamily="34" charset="0"/>
                <a:cs typeface="Times New Roman" panose="02020603050405020304" pitchFamily="18" charset="0"/>
              </a:rPr>
              <a:t>x,y,z</a:t>
            </a:r>
            <a:r>
              <a:rPr lang="it-IT" sz="1800">
                <a:effectLst/>
                <a:latin typeface="Calibri" panose="020F0502020204030204" pitchFamily="34" charset="0"/>
                <a:ea typeface="Calibri" panose="020F0502020204030204" pitchFamily="34" charset="0"/>
                <a:cs typeface="Times New Roman" panose="02020603050405020304" pitchFamily="18" charset="0"/>
              </a:rPr>
              <a:t> di un arto. La ricostruzione effettuata dal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è collocata in un sistema di riferimento locale rappresentato in figura. Osserviamo che con l’asse z facciamo riferimento allo spostamento frontale, sempre positivo, con l’asse x quello laterale, positivo a sinistra del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mentre con y quello verticale positivo al di sopra del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a:t>
            </a:r>
            <a:endParaRPr lang="it-IT"/>
          </a:p>
        </p:txBody>
      </p:sp>
      <p:sp>
        <p:nvSpPr>
          <p:cNvPr id="4" name="Segnaposto numero diapositiva 3"/>
          <p:cNvSpPr>
            <a:spLocks noGrp="1"/>
          </p:cNvSpPr>
          <p:nvPr>
            <p:ph type="sldNum" sz="quarter" idx="5"/>
          </p:nvPr>
        </p:nvSpPr>
        <p:spPr/>
        <p:txBody>
          <a:bodyPr/>
          <a:lstStyle/>
          <a:p>
            <a:fld id="{2D3DC64E-CF1B-42F0-BE64-346BBB12ABFD}" type="slidenum">
              <a:rPr lang="it-IT" smtClean="0"/>
              <a:t>2</a:t>
            </a:fld>
            <a:endParaRPr lang="it-IT"/>
          </a:p>
        </p:txBody>
      </p:sp>
    </p:spTree>
    <p:extLst>
      <p:ext uri="{BB962C8B-B14F-4D97-AF65-F5344CB8AC3E}">
        <p14:creationId xmlns:p14="http://schemas.microsoft.com/office/powerpoint/2010/main" val="2719168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(DAVIDE E ANTO – PUNTO PRIMO)</a:t>
            </a:r>
            <a:br>
              <a:rPr lang="it-IT"/>
            </a:br>
            <a:br>
              <a:rPr lang="it-IT"/>
            </a:br>
            <a:r>
              <a:rPr lang="it-IT"/>
              <a:t>(GABRI) </a:t>
            </a:r>
            <a:br>
              <a:rPr lang="it-IT"/>
            </a:br>
            <a:r>
              <a:rPr lang="it-IT"/>
              <a:t>Per quanto riguarda lo skip, si osserva come il confronto con un accelerometro, considerato come ground truth, evidenzi la capacità del </a:t>
            </a:r>
            <a:r>
              <a:rPr lang="it-IT" err="1"/>
              <a:t>kinect</a:t>
            </a:r>
            <a:r>
              <a:rPr lang="it-IT"/>
              <a:t> di rilevare anche le più piccole oscillazioni con un errore relativamente minimo (pari al 1-2% nel nostro test) nel momento in cui il corpo si trova alla distanza ideale dal Kinect. Tuttavia, il confronto in termini di frequenza evidenzia una minor capacità di monitorare con precisione la frequenza di un esercizio periodico come lo skip.</a:t>
            </a:r>
            <a:br>
              <a:rPr lang="it-IT"/>
            </a:br>
            <a:r>
              <a:rPr lang="it-IT"/>
              <a:t>Nel caso in cui non fosse richiesta assoluta precisione, il </a:t>
            </a:r>
            <a:r>
              <a:rPr lang="it-IT" err="1"/>
              <a:t>kinect</a:t>
            </a:r>
            <a:r>
              <a:rPr lang="it-IT"/>
              <a:t> si dimostra un ottimo dispositivo per rilevare e monitorare esercizi fisici come quelli eseguiti dal nostro studio. Nel momento in cui fosse però necessario avere una maggior accuratezza, soprattutto in termini di frequenza, è meglio optare per sensori alternativi come l’accelerometro. </a:t>
            </a:r>
          </a:p>
          <a:p>
            <a:endParaRPr lang="it-IT"/>
          </a:p>
          <a:p>
            <a:r>
              <a:rPr lang="it-IT"/>
              <a:t>-60</a:t>
            </a:r>
          </a:p>
        </p:txBody>
      </p:sp>
      <p:sp>
        <p:nvSpPr>
          <p:cNvPr id="4" name="Slide Number Placeholder 3"/>
          <p:cNvSpPr>
            <a:spLocks noGrp="1"/>
          </p:cNvSpPr>
          <p:nvPr>
            <p:ph type="sldNum" sz="quarter" idx="5"/>
          </p:nvPr>
        </p:nvSpPr>
        <p:spPr/>
        <p:txBody>
          <a:bodyPr/>
          <a:lstStyle/>
          <a:p>
            <a:fld id="{2D3DC64E-CF1B-42F0-BE64-346BBB12ABFD}" type="slidenum">
              <a:rPr lang="it-IT" smtClean="0"/>
              <a:t>20</a:t>
            </a:fld>
            <a:endParaRPr lang="it-IT"/>
          </a:p>
        </p:txBody>
      </p:sp>
    </p:spTree>
    <p:extLst>
      <p:ext uri="{BB962C8B-B14F-4D97-AF65-F5344CB8AC3E}">
        <p14:creationId xmlns:p14="http://schemas.microsoft.com/office/powerpoint/2010/main" val="1458030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a:effectLst/>
                <a:latin typeface="Calibri" panose="020F0502020204030204" pitchFamily="34" charset="0"/>
                <a:ea typeface="Calibri" panose="020F0502020204030204" pitchFamily="34" charset="0"/>
                <a:cs typeface="Times New Roman" panose="02020603050405020304" pitchFamily="18" charset="0"/>
              </a:rPr>
              <a:t>Il Progetto da noi presentato riguarda l’utilizzo del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per l’analisi del movimento umano. Il nostro obiettivo è quello di validare il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valutandone l’affidabilità su diversi esercizi proposti e comprendere se il suo campo di utilizzo possa essere esteso anche a quello biomedicale oltre che a quello ludico. </a:t>
            </a:r>
            <a:endParaRPr lang="it-IT"/>
          </a:p>
        </p:txBody>
      </p:sp>
      <p:sp>
        <p:nvSpPr>
          <p:cNvPr id="4" name="Segnaposto numero diapositiva 3"/>
          <p:cNvSpPr>
            <a:spLocks noGrp="1"/>
          </p:cNvSpPr>
          <p:nvPr>
            <p:ph type="sldNum" sz="quarter" idx="5"/>
          </p:nvPr>
        </p:nvSpPr>
        <p:spPr/>
        <p:txBody>
          <a:bodyPr/>
          <a:lstStyle/>
          <a:p>
            <a:fld id="{2D3DC64E-CF1B-42F0-BE64-346BBB12ABFD}" type="slidenum">
              <a:rPr lang="it-IT" smtClean="0"/>
              <a:t>21</a:t>
            </a:fld>
            <a:endParaRPr lang="it-IT"/>
          </a:p>
        </p:txBody>
      </p:sp>
    </p:spTree>
    <p:extLst>
      <p:ext uri="{BB962C8B-B14F-4D97-AF65-F5344CB8AC3E}">
        <p14:creationId xmlns:p14="http://schemas.microsoft.com/office/powerpoint/2010/main" val="1752480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just">
              <a:spcBef>
                <a:spcPts val="500"/>
              </a:spcBef>
              <a:spcAft>
                <a:spcPts val="500"/>
              </a:spcAft>
              <a:buFont typeface="Wingdings" panose="05000000000000000000" pitchFamily="2" charset="2"/>
              <a:buNone/>
            </a:pPr>
            <a:r>
              <a:rPr lang="it-IT" sz="1800">
                <a:effectLst/>
                <a:latin typeface="Calibri" panose="020F0502020204030204" pitchFamily="34" charset="0"/>
                <a:ea typeface="Calibri" panose="020F0502020204030204" pitchFamily="34" charset="0"/>
                <a:cs typeface="Times New Roman" panose="02020603050405020304" pitchFamily="18" charset="0"/>
              </a:rPr>
              <a:t>Per la stima della profondità viene utilizzato dal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una tecnologia Time of Flight mediante infrarossi ed emettitore. In questo tipo di sensori la distanza viene calcolata misurando il tempo che occorre a un impulso luminoso emesso, di raggiungere una superficie e tornare indietro. Un metodo alternativo consiste nell’inviare un segnale continuo modulato e valutare lo sfasamento del segnale ricevuto. Il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riesce a rilevare fino a 6 scheletri contemporaneamente. Lo scheletro viene individuato prima tramite una suddivisione e individuazione da parte del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dei vari distretti corporei. Su questi distretti avviene poi la sovrapposizione di primo tentativo dei joint ottenuta tramite tecniche di machine learning e computer vision a partire dalla mappa di profondità.  Il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infatti, è allenato tramite algoritmi di </a:t>
            </a:r>
            <a:r>
              <a:rPr lang="it-IT" sz="1800" b="1" err="1">
                <a:effectLst/>
                <a:latin typeface="Calibri" panose="020F0502020204030204" pitchFamily="34" charset="0"/>
                <a:ea typeface="Calibri" panose="020F0502020204030204" pitchFamily="34" charset="0"/>
                <a:cs typeface="Times New Roman" panose="02020603050405020304" pitchFamily="18" charset="0"/>
              </a:rPr>
              <a:t>decision</a:t>
            </a:r>
            <a:r>
              <a:rPr lang="it-IT" sz="1800" b="1">
                <a:effectLst/>
                <a:latin typeface="Calibri" panose="020F0502020204030204" pitchFamily="34" charset="0"/>
                <a:ea typeface="Calibri" panose="020F0502020204030204" pitchFamily="34" charset="0"/>
                <a:cs typeface="Times New Roman" panose="02020603050405020304" pitchFamily="18" charset="0"/>
              </a:rPr>
              <a:t> </a:t>
            </a:r>
            <a:r>
              <a:rPr lang="it-IT" sz="1800" b="1" err="1">
                <a:effectLst/>
                <a:latin typeface="Calibri" panose="020F0502020204030204" pitchFamily="34" charset="0"/>
                <a:ea typeface="Calibri" panose="020F0502020204030204" pitchFamily="34" charset="0"/>
                <a:cs typeface="Times New Roman" panose="02020603050405020304" pitchFamily="18" charset="0"/>
              </a:rPr>
              <a:t>forest</a:t>
            </a:r>
            <a:r>
              <a:rPr lang="it-IT" sz="1800" b="1">
                <a:effectLst/>
                <a:latin typeface="Calibri" panose="020F0502020204030204" pitchFamily="34" charset="0"/>
                <a:ea typeface="Calibri" panose="020F0502020204030204" pitchFamily="34" charset="0"/>
                <a:cs typeface="Times New Roman" panose="02020603050405020304" pitchFamily="18" charset="0"/>
              </a:rPr>
              <a:t> (alberi di decisione) </a:t>
            </a:r>
            <a:r>
              <a:rPr lang="it-IT" sz="1800">
                <a:effectLst/>
                <a:latin typeface="Calibri" panose="020F0502020204030204" pitchFamily="34" charset="0"/>
                <a:ea typeface="Calibri" panose="020F0502020204030204" pitchFamily="34" charset="0"/>
                <a:cs typeface="Times New Roman" panose="02020603050405020304" pitchFamily="18" charset="0"/>
              </a:rPr>
              <a:t>usando 100000 mappe di profondità con scheletri noti. </a:t>
            </a:r>
          </a:p>
          <a:p>
            <a:r>
              <a:rPr lang="it-IT" sz="1800">
                <a:effectLst/>
                <a:latin typeface="Calibri" panose="020F0502020204030204" pitchFamily="34" charset="0"/>
                <a:ea typeface="Calibri" panose="020F0502020204030204" pitchFamily="34" charset="0"/>
                <a:cs typeface="Times New Roman" panose="02020603050405020304" pitchFamily="18" charset="0"/>
              </a:rPr>
              <a:t>Il sensore è capace di rilevare lo scheletro all’interno di un range che va da 0.4 a 4.5 m ma, comunque, una stima migliore della posizione dei joint si ha quando il corpo è posizionato tra 0.8 e 3.5m. </a:t>
            </a:r>
            <a:endParaRPr lang="it-IT"/>
          </a:p>
        </p:txBody>
      </p:sp>
      <p:sp>
        <p:nvSpPr>
          <p:cNvPr id="4" name="Slide Number Placeholder 3"/>
          <p:cNvSpPr>
            <a:spLocks noGrp="1"/>
          </p:cNvSpPr>
          <p:nvPr>
            <p:ph type="sldNum" sz="quarter" idx="5"/>
          </p:nvPr>
        </p:nvSpPr>
        <p:spPr/>
        <p:txBody>
          <a:bodyPr/>
          <a:lstStyle/>
          <a:p>
            <a:fld id="{2D3DC64E-CF1B-42F0-BE64-346BBB12ABFD}" type="slidenum">
              <a:rPr lang="it-IT" smtClean="0"/>
              <a:t>3</a:t>
            </a:fld>
            <a:endParaRPr lang="it-IT"/>
          </a:p>
        </p:txBody>
      </p:sp>
    </p:spTree>
    <p:extLst>
      <p:ext uri="{BB962C8B-B14F-4D97-AF65-F5344CB8AC3E}">
        <p14:creationId xmlns:p14="http://schemas.microsoft.com/office/powerpoint/2010/main" val="1008607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a:effectLst/>
                <a:latin typeface="Calibri" panose="020F0502020204030204" pitchFamily="34" charset="0"/>
                <a:ea typeface="Calibri" panose="020F0502020204030204" pitchFamily="34" charset="0"/>
                <a:cs typeface="Times New Roman" panose="02020603050405020304" pitchFamily="18" charset="0"/>
              </a:rPr>
              <a:t>Nel caso del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v2 abbiamo uno scheletro composto da 25 joints numerati da 0 a 24, nel caso però del codice utilizzato nel nostro caso essi sono numerati da 1 a 25 a causa della numerazione di </a:t>
            </a:r>
            <a:r>
              <a:rPr lang="it-IT" sz="1800" err="1">
                <a:effectLst/>
                <a:latin typeface="Calibri" panose="020F0502020204030204" pitchFamily="34" charset="0"/>
                <a:ea typeface="Calibri" panose="020F0502020204030204" pitchFamily="34" charset="0"/>
                <a:cs typeface="Times New Roman" panose="02020603050405020304" pitchFamily="18" charset="0"/>
              </a:rPr>
              <a:t>matlab</a:t>
            </a:r>
            <a:r>
              <a:rPr lang="it-IT" sz="1800">
                <a:effectLst/>
                <a:latin typeface="Calibri" panose="020F0502020204030204" pitchFamily="34" charset="0"/>
                <a:ea typeface="Calibri" panose="020F0502020204030204" pitchFamily="34" charset="0"/>
                <a:cs typeface="Times New Roman" panose="02020603050405020304" pitchFamily="18" charset="0"/>
              </a:rPr>
              <a:t>. Nel nostro caso ci siamo soffermati sulla spine base, il punto indicato in figura con il numero 0, poiché punto che indica l’inizio della colonna vertebrale. Abbiamo scelto di analizzare questo joint essendo posto circa a metà altezza del nostro corpo,  è sempre ben rilevabile da parte del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e mantiene una facilità di tracciamento in tutti i movimenti che abbiamo utilizzato per lo studio dello strumento. </a:t>
            </a:r>
            <a:endParaRPr lang="it-IT"/>
          </a:p>
        </p:txBody>
      </p:sp>
      <p:sp>
        <p:nvSpPr>
          <p:cNvPr id="4" name="Segnaposto numero diapositiva 3"/>
          <p:cNvSpPr>
            <a:spLocks noGrp="1"/>
          </p:cNvSpPr>
          <p:nvPr>
            <p:ph type="sldNum" sz="quarter" idx="5"/>
          </p:nvPr>
        </p:nvSpPr>
        <p:spPr/>
        <p:txBody>
          <a:bodyPr/>
          <a:lstStyle/>
          <a:p>
            <a:fld id="{2D3DC64E-CF1B-42F0-BE64-346BBB12ABFD}" type="slidenum">
              <a:rPr lang="it-IT" smtClean="0"/>
              <a:t>4</a:t>
            </a:fld>
            <a:endParaRPr lang="it-IT"/>
          </a:p>
        </p:txBody>
      </p:sp>
    </p:spTree>
    <p:extLst>
      <p:ext uri="{BB962C8B-B14F-4D97-AF65-F5344CB8AC3E}">
        <p14:creationId xmlns:p14="http://schemas.microsoft.com/office/powerpoint/2010/main" val="67181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a:effectLst/>
                <a:latin typeface="Calibri" panose="020F0502020204030204" pitchFamily="34" charset="0"/>
                <a:ea typeface="Calibri" panose="020F0502020204030204" pitchFamily="34" charset="0"/>
                <a:cs typeface="Times New Roman" panose="02020603050405020304" pitchFamily="18" charset="0"/>
              </a:rPr>
              <a:t>Il nostro lavoro si è focalizzato su una prima parte di validazione in cui abbiamo verificato che il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riesce a fornire delle misure accettabili e confrontabili con quelle reali. Per la coordinata z, frontale, è stata eseguita una camminata frontalmente al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e il confronto è stato eseguito con un metro posizionato per terra. Per la coordinata y, quindi l’altezza dello </a:t>
            </a:r>
            <a:r>
              <a:rPr lang="it-IT" sz="1800" err="1">
                <a:effectLst/>
                <a:latin typeface="Calibri" panose="020F0502020204030204" pitchFamily="34" charset="0"/>
                <a:ea typeface="Calibri" panose="020F0502020204030204" pitchFamily="34" charset="0"/>
                <a:cs typeface="Times New Roman" panose="02020603050405020304" pitchFamily="18" charset="0"/>
              </a:rPr>
              <a:t>spinbase</a:t>
            </a:r>
            <a:r>
              <a:rPr lang="it-IT" sz="1800">
                <a:effectLst/>
                <a:latin typeface="Calibri" panose="020F0502020204030204" pitchFamily="34" charset="0"/>
                <a:ea typeface="Calibri" panose="020F0502020204030204" pitchFamily="34" charset="0"/>
                <a:cs typeface="Times New Roman" panose="02020603050405020304" pitchFamily="18" charset="0"/>
              </a:rPr>
              <a:t>, abbiamo valutato la discesa su delle scale effettuando dei ragionamenti sull’altezza dei singoli gradini e dello </a:t>
            </a:r>
            <a:r>
              <a:rPr lang="it-IT" sz="1800" err="1">
                <a:effectLst/>
                <a:latin typeface="Calibri" panose="020F0502020204030204" pitchFamily="34" charset="0"/>
                <a:ea typeface="Calibri" panose="020F0502020204030204" pitchFamily="34" charset="0"/>
                <a:cs typeface="Times New Roman" panose="02020603050405020304" pitchFamily="18" charset="0"/>
              </a:rPr>
              <a:t>spinbase</a:t>
            </a:r>
            <a:r>
              <a:rPr lang="it-IT" sz="1800">
                <a:effectLst/>
                <a:latin typeface="Calibri" panose="020F0502020204030204" pitchFamily="34" charset="0"/>
                <a:ea typeface="Calibri" panose="020F0502020204030204" pitchFamily="34" charset="0"/>
                <a:cs typeface="Times New Roman" panose="02020603050405020304" pitchFamily="18" charset="0"/>
              </a:rPr>
              <a:t>. Una camminata laterale, a una fissata distanza dal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ha permesso di valutare l’accuratezza di misura sulla coordinata x mediante confronto con un metro posto trasversalmente. Nella seconda fase ci siamo focalizzati nel confrontare una misura di un esercizio fisico vero e proprio quale lo skip andando a comparare i risultati ottenuti con quelli di una misura </a:t>
            </a:r>
            <a:r>
              <a:rPr lang="it-IT" sz="1800" err="1">
                <a:effectLst/>
                <a:latin typeface="Calibri" panose="020F0502020204030204" pitchFamily="34" charset="0"/>
                <a:ea typeface="Calibri" panose="020F0502020204030204" pitchFamily="34" charset="0"/>
                <a:cs typeface="Times New Roman" panose="02020603050405020304" pitchFamily="18" charset="0"/>
              </a:rPr>
              <a:t>gold</a:t>
            </a:r>
            <a:r>
              <a:rPr lang="it-IT" sz="1800">
                <a:effectLst/>
                <a:latin typeface="Calibri" panose="020F0502020204030204" pitchFamily="34" charset="0"/>
                <a:ea typeface="Calibri" panose="020F0502020204030204" pitchFamily="34" charset="0"/>
                <a:cs typeface="Times New Roman" panose="02020603050405020304" pitchFamily="18" charset="0"/>
              </a:rPr>
              <a:t> standard proveniente dall’accelerometro di uno smartphone su cui ne abbiamo avuto accesso ai dati mediante </a:t>
            </a:r>
            <a:r>
              <a:rPr lang="it-IT" sz="1800" u="sng">
                <a:effectLst/>
                <a:latin typeface="Calibri" panose="020F0502020204030204" pitchFamily="34" charset="0"/>
                <a:ea typeface="Calibri" panose="020F0502020204030204" pitchFamily="34" charset="0"/>
                <a:cs typeface="Times New Roman" panose="02020603050405020304" pitchFamily="18" charset="0"/>
              </a:rPr>
              <a:t>l’applicazione mobile del software </a:t>
            </a:r>
            <a:r>
              <a:rPr lang="it-IT" sz="1800" u="sng" err="1">
                <a:effectLst/>
                <a:latin typeface="Calibri" panose="020F0502020204030204" pitchFamily="34" charset="0"/>
                <a:ea typeface="Calibri" panose="020F0502020204030204" pitchFamily="34" charset="0"/>
                <a:cs typeface="Times New Roman" panose="02020603050405020304" pitchFamily="18" charset="0"/>
              </a:rPr>
              <a:t>matlab</a:t>
            </a:r>
            <a:endParaRPr lang="it-IT"/>
          </a:p>
        </p:txBody>
      </p:sp>
      <p:sp>
        <p:nvSpPr>
          <p:cNvPr id="4" name="Segnaposto numero diapositiva 3"/>
          <p:cNvSpPr>
            <a:spLocks noGrp="1"/>
          </p:cNvSpPr>
          <p:nvPr>
            <p:ph type="sldNum" sz="quarter" idx="5"/>
          </p:nvPr>
        </p:nvSpPr>
        <p:spPr/>
        <p:txBody>
          <a:bodyPr/>
          <a:lstStyle/>
          <a:p>
            <a:fld id="{2D3DC64E-CF1B-42F0-BE64-346BBB12ABFD}" type="slidenum">
              <a:rPr lang="it-IT" smtClean="0"/>
              <a:t>5</a:t>
            </a:fld>
            <a:endParaRPr lang="it-IT"/>
          </a:p>
        </p:txBody>
      </p:sp>
    </p:spTree>
    <p:extLst>
      <p:ext uri="{BB962C8B-B14F-4D97-AF65-F5344CB8AC3E}">
        <p14:creationId xmlns:p14="http://schemas.microsoft.com/office/powerpoint/2010/main" val="1843977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lvl="0" indent="0" algn="just">
              <a:spcBef>
                <a:spcPts val="500"/>
              </a:spcBef>
              <a:buFont typeface="Wingdings" panose="05000000000000000000" pitchFamily="2" charset="2"/>
              <a:buNone/>
            </a:pPr>
            <a:r>
              <a:rPr lang="it-IT" sz="1800">
                <a:effectLst/>
                <a:latin typeface="Calibri" panose="020F0502020204030204" pitchFamily="34" charset="0"/>
                <a:ea typeface="Calibri" panose="020F0502020204030204" pitchFamily="34" charset="0"/>
                <a:cs typeface="Times New Roman" panose="02020603050405020304" pitchFamily="18" charset="0"/>
              </a:rPr>
              <a:t>Il set up sperimentale utilizzato nelle due prove di camminata, frontale e laterale, e quella dello skip è stato quello illustrato in figura. Sono stati posizionati due metri seguendo come riferimento la giunzione tra due mattonelle. Il primo metro è frontale al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utilizzato per misurare la posizione z del joint mentre quello trasversale, posizionato a una distanza z fissata di 3.5 m, permette di confrontare la misura ottenuta dal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in termini di posizione x. Un metronomo è stato poi utilizzato in modo da scandire l’esercizio ad una certa frequenza e dare una periodicità all’esercizio. </a:t>
            </a:r>
          </a:p>
          <a:p>
            <a:pPr marL="0" lvl="0" indent="0" algn="just">
              <a:spcBef>
                <a:spcPts val="500"/>
              </a:spcBef>
              <a:buFont typeface="Wingdings" panose="05000000000000000000" pitchFamily="2" charset="2"/>
              <a:buNone/>
            </a:pPr>
            <a:endParaRPr lang="it-IT"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spcAft>
                <a:spcPts val="500"/>
              </a:spcAft>
              <a:buFont typeface="Wingdings" panose="05000000000000000000" pitchFamily="2" charset="2"/>
              <a:buNone/>
            </a:pPr>
            <a:r>
              <a:rPr lang="it-IT" sz="1800">
                <a:effectLst/>
                <a:latin typeface="Calibri" panose="020F0502020204030204" pitchFamily="34" charset="0"/>
                <a:ea typeface="Calibri" panose="020F0502020204030204" pitchFamily="34" charset="0"/>
                <a:cs typeface="Times New Roman" panose="02020603050405020304" pitchFamily="18" charset="0"/>
              </a:rPr>
              <a:t>Qui di seguito verranno presentati i test effettuati. Prima di ogni esercizio è possibile apprezzare la ricostruzione dei 25 joints, in output dal sensore, opportunamente collegati ad ottenere lo scheletro dell’individuo. Successivamente verranno mostrati, invece, i grafici relativi alle coordinate x, y e z dello </a:t>
            </a:r>
            <a:r>
              <a:rPr lang="it-IT" sz="1800" err="1">
                <a:effectLst/>
                <a:latin typeface="Calibri" panose="020F0502020204030204" pitchFamily="34" charset="0"/>
                <a:ea typeface="Calibri" panose="020F0502020204030204" pitchFamily="34" charset="0"/>
                <a:cs typeface="Times New Roman" panose="02020603050405020304" pitchFamily="18" charset="0"/>
              </a:rPr>
              <a:t>spinbase</a:t>
            </a:r>
            <a:r>
              <a:rPr lang="it-IT" sz="1800">
                <a:effectLst/>
                <a:latin typeface="Calibri" panose="020F0502020204030204" pitchFamily="34" charset="0"/>
                <a:ea typeface="Calibri" panose="020F0502020204030204" pitchFamily="34" charset="0"/>
                <a:cs typeface="Times New Roman" panose="02020603050405020304" pitchFamily="18" charset="0"/>
              </a:rPr>
              <a:t> rispetto al tempo plottati tramite l’utilizzo del codice </a:t>
            </a:r>
            <a:r>
              <a:rPr lang="it-IT" sz="1800" err="1">
                <a:effectLst/>
                <a:latin typeface="Calibri" panose="020F0502020204030204" pitchFamily="34" charset="0"/>
                <a:ea typeface="Calibri" panose="020F0502020204030204" pitchFamily="34" charset="0"/>
                <a:cs typeface="Times New Roman" panose="02020603050405020304" pitchFamily="18" charset="0"/>
              </a:rPr>
              <a:t>matlab</a:t>
            </a:r>
            <a:r>
              <a:rPr lang="it-IT" sz="1800">
                <a:effectLst/>
                <a:latin typeface="Calibri" panose="020F0502020204030204" pitchFamily="34" charset="0"/>
                <a:ea typeface="Calibri" panose="020F0502020204030204" pitchFamily="34" charset="0"/>
                <a:cs typeface="Times New Roman" panose="02020603050405020304" pitchFamily="18" charset="0"/>
              </a:rPr>
              <a:t> implementato. </a:t>
            </a:r>
          </a:p>
          <a:p>
            <a:endParaRPr lang="it-IT"/>
          </a:p>
        </p:txBody>
      </p:sp>
      <p:sp>
        <p:nvSpPr>
          <p:cNvPr id="4" name="Segnaposto numero diapositiva 3"/>
          <p:cNvSpPr>
            <a:spLocks noGrp="1"/>
          </p:cNvSpPr>
          <p:nvPr>
            <p:ph type="sldNum" sz="quarter" idx="5"/>
          </p:nvPr>
        </p:nvSpPr>
        <p:spPr/>
        <p:txBody>
          <a:bodyPr/>
          <a:lstStyle/>
          <a:p>
            <a:fld id="{2D3DC64E-CF1B-42F0-BE64-346BBB12ABFD}" type="slidenum">
              <a:rPr lang="it-IT" smtClean="0"/>
              <a:t>6</a:t>
            </a:fld>
            <a:endParaRPr lang="it-IT"/>
          </a:p>
        </p:txBody>
      </p:sp>
    </p:spTree>
    <p:extLst>
      <p:ext uri="{BB962C8B-B14F-4D97-AF65-F5344CB8AC3E}">
        <p14:creationId xmlns:p14="http://schemas.microsoft.com/office/powerpoint/2010/main" val="1861588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a:t>Il primo esercizio analizzato è </a:t>
            </a:r>
            <a:r>
              <a:rPr lang="it-IT" err="1"/>
              <a:t>la</a:t>
            </a:r>
            <a:r>
              <a:rPr lang="it-IT" b="1" err="1"/>
              <a:t>CAMMINATA</a:t>
            </a:r>
            <a:r>
              <a:rPr lang="it-IT" b="1"/>
              <a:t> FRONTALE</a:t>
            </a:r>
            <a:r>
              <a:rPr lang="it-IT"/>
              <a:t>. Tale esercizio è stato effettuato posizionandoci di fronte al Kinect e muovendoci avanti ed indietro. L’esercizio è stato svolto utilizzando l’ausilio di markers posizionati sul pavimento in modo tale da segnalare all’atleta il range nel quale muoversi. In questo caso specifico il nostro range è stato 4.5 m e 1.5 m rispetto alla profondità e quindi alla direzione z del Kinect per quanto spiegato in precedenza. </a:t>
            </a:r>
          </a:p>
          <a:p>
            <a:pPr algn="just"/>
            <a:r>
              <a:rPr lang="it-IT"/>
              <a:t>A seguito della computazione dei dati su Matlab abbiamo ottenuto i seguenti grafici: CAMBIO SLIDE. </a:t>
            </a:r>
            <a:endParaRPr lang="it-IT">
              <a:cs typeface="Calibri"/>
            </a:endParaRPr>
          </a:p>
          <a:p>
            <a:pPr algn="just"/>
            <a:r>
              <a:rPr lang="it-IT"/>
              <a:t>Analizzando gli andamenti è possibile dire che:</a:t>
            </a:r>
            <a:endParaRPr lang="it-IT">
              <a:cs typeface="Calibri"/>
            </a:endParaRPr>
          </a:p>
          <a:p>
            <a:pPr marL="171450" indent="-171450" algn="just">
              <a:buFont typeface="Arial"/>
              <a:buChar char="•"/>
            </a:pPr>
            <a:r>
              <a:rPr lang="it-IT"/>
              <a:t>Il grafico posizione z conferma le nostre aspettative qualitativamente. Se effettuiamo una analisi quantitativa abbiamo ottenuto dei valori di </a:t>
            </a:r>
            <a:r>
              <a:rPr lang="it-IT" err="1"/>
              <a:t>Z_max</a:t>
            </a:r>
            <a:r>
              <a:rPr lang="it-IT"/>
              <a:t> = 4.5627 m e </a:t>
            </a:r>
            <a:r>
              <a:rPr lang="it-IT" err="1"/>
              <a:t>Z_min</a:t>
            </a:r>
            <a:r>
              <a:rPr lang="it-IT"/>
              <a:t> = 1.3837 m, quindi un errore rispettivamente di 1.4% e 7.75%. Sono errori piuttosto bassi che possono essere correlati più all’impossibilità dell’occhio umano di identificare precisamente il punto in cui allineare lo spine base con il marker posto sul pavimento che un errore di misura del Kinect.</a:t>
            </a:r>
            <a:endParaRPr lang="it-IT">
              <a:cs typeface="Calibri"/>
            </a:endParaRPr>
          </a:p>
          <a:p>
            <a:pPr marL="171450" indent="-171450" algn="just">
              <a:buFont typeface="Arial"/>
              <a:buChar char="•"/>
            </a:pPr>
            <a:r>
              <a:rPr lang="it-IT"/>
              <a:t>Il grafico posizione x mostra un andamento in linea generale costante intorno al valore 0.2, con lievi oscillazioni dovuti al movimento del bacino. Il valore 0.2 indica il punto in cui ci siamo posizionati nell’esecuzione dell’esercizio, rispetto al Kinect. </a:t>
            </a:r>
            <a:endParaRPr lang="it-IT">
              <a:cs typeface="Calibri"/>
            </a:endParaRPr>
          </a:p>
          <a:p>
            <a:pPr marL="171450" indent="-171450" algn="just">
              <a:buFont typeface="Arial"/>
              <a:buChar char="•"/>
            </a:pPr>
            <a:r>
              <a:rPr lang="it-IT"/>
              <a:t>Il grafico posizione y invece ha un andamento interessante in quanto possiamo individuare due tipi di oscillazioni. Delle piccole oscillazioni che individuano il movimento fisiologico dell’uomo, infatti per effettuare un passo portiamo avanti un piede e di conseguenza tendiamo ad abbassare l’altezza dello spine base, per poi rialzarla quando avviciniamo le gambe tra loro. Le oscillazioni di maggiore ampiezza invece sono da correlare ad una imprecisione del Kinect. L’altezza dello spine base del nostro atleta è circa di 0.80 m invece il </a:t>
            </a:r>
            <a:r>
              <a:rPr lang="it-IT" err="1"/>
              <a:t>kinect</a:t>
            </a:r>
            <a:r>
              <a:rPr lang="it-IT"/>
              <a:t> rileva dei valori un po’ più bassi: 0.75 m quando siamo più vicini al </a:t>
            </a:r>
            <a:r>
              <a:rPr lang="it-IT" err="1"/>
              <a:t>kinect</a:t>
            </a:r>
            <a:r>
              <a:rPr lang="it-IT"/>
              <a:t> e 0.6 m quando siamo più lontani. Questa differenza di misura possiamo correlarla al limite fisico del Kinect precedentemente spiegato. Infatti la distanza ideale abbiamo detto essere fino a 3.5 m. </a:t>
            </a:r>
            <a:endParaRPr lang="it-IT">
              <a:cs typeface="Calibri"/>
            </a:endParaRPr>
          </a:p>
          <a:p>
            <a:endParaRPr lang="it-IT">
              <a:cs typeface="Calibri"/>
            </a:endParaRPr>
          </a:p>
        </p:txBody>
      </p:sp>
      <p:sp>
        <p:nvSpPr>
          <p:cNvPr id="4" name="Segnaposto numero diapositiva 3"/>
          <p:cNvSpPr>
            <a:spLocks noGrp="1"/>
          </p:cNvSpPr>
          <p:nvPr>
            <p:ph type="sldNum" sz="quarter" idx="5"/>
          </p:nvPr>
        </p:nvSpPr>
        <p:spPr/>
        <p:txBody>
          <a:bodyPr/>
          <a:lstStyle/>
          <a:p>
            <a:fld id="{2D3DC64E-CF1B-42F0-BE64-346BBB12ABFD}" type="slidenum">
              <a:rPr lang="it-IT" smtClean="0"/>
              <a:t>7</a:t>
            </a:fld>
            <a:endParaRPr lang="it-IT"/>
          </a:p>
        </p:txBody>
      </p:sp>
    </p:spTree>
    <p:extLst>
      <p:ext uri="{BB962C8B-B14F-4D97-AF65-F5344CB8AC3E}">
        <p14:creationId xmlns:p14="http://schemas.microsoft.com/office/powerpoint/2010/main" val="4004520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a:t> </a:t>
            </a:r>
          </a:p>
          <a:p>
            <a:pPr algn="just"/>
            <a:r>
              <a:rPr lang="it-IT"/>
              <a:t>Il secondo esercizio che mostriamo è la </a:t>
            </a:r>
            <a:r>
              <a:rPr lang="it-IT" b="1"/>
              <a:t>CAMMINATA LATERALE</a:t>
            </a:r>
            <a:r>
              <a:rPr lang="it-IT"/>
              <a:t>. Questo esercizio è stato effettuato posizionando il Kinect ad una distanza fissa dal punto di esecuzione del movimento, cioè 3.5 m. Lo strumento di misura utilizzato è stato posizionato nel mezzo tra due markers posizionati sul pavimento. I markers sono posizionati a distanza 2 m tra di loro e l’atleta in questione si è spostato lateralmente tra i due markers. In questo esercizio gli output ottenuti sono: CAMBIO SLIDE.</a:t>
            </a:r>
            <a:endParaRPr lang="it-IT">
              <a:cs typeface="Calibri"/>
            </a:endParaRPr>
          </a:p>
          <a:p>
            <a:pPr marL="171450" indent="-171450" algn="just">
              <a:buFont typeface="Arial"/>
              <a:buChar char="•"/>
            </a:pPr>
            <a:r>
              <a:rPr lang="it-IT"/>
              <a:t>Dal grafico posizione z vediamo quanto atteso cioè che la distanza dell’atleta dal </a:t>
            </a:r>
            <a:r>
              <a:rPr lang="it-IT" err="1"/>
              <a:t>kinect</a:t>
            </a:r>
            <a:r>
              <a:rPr lang="it-IT"/>
              <a:t> resta relativamente stabile intorno a 3.45 m mostrando un errore di 1.4% rispetto al valore ottenuto manualmente con un semplice metro. </a:t>
            </a:r>
            <a:endParaRPr lang="it-IT">
              <a:cs typeface="Calibri"/>
            </a:endParaRPr>
          </a:p>
          <a:p>
            <a:pPr marL="171450" indent="-171450" algn="just">
              <a:buFont typeface="Arial"/>
              <a:buChar char="•"/>
            </a:pPr>
            <a:r>
              <a:rPr lang="it-IT"/>
              <a:t>Dal grafico posizione x utilizzando il software Matlab è stato ottenuta </a:t>
            </a:r>
            <a:r>
              <a:rPr lang="it-IT" err="1"/>
              <a:t>x_max</a:t>
            </a:r>
            <a:r>
              <a:rPr lang="it-IT"/>
              <a:t>= 1.080 m e </a:t>
            </a:r>
            <a:r>
              <a:rPr lang="it-IT" err="1"/>
              <a:t>X_min</a:t>
            </a:r>
            <a:r>
              <a:rPr lang="it-IT"/>
              <a:t>= -0.7561 m. Osserviamo una sovrastima di </a:t>
            </a:r>
            <a:r>
              <a:rPr lang="it-IT" err="1"/>
              <a:t>Xmax</a:t>
            </a:r>
            <a:r>
              <a:rPr lang="it-IT"/>
              <a:t> e una sottostima di </a:t>
            </a:r>
            <a:r>
              <a:rPr lang="it-IT" err="1"/>
              <a:t>Xmin</a:t>
            </a:r>
            <a:r>
              <a:rPr lang="it-IT"/>
              <a:t> dovuta probabilmente a un offset, un non corretto posizionamento del </a:t>
            </a:r>
            <a:r>
              <a:rPr lang="it-IT" err="1"/>
              <a:t>kinect</a:t>
            </a:r>
            <a:r>
              <a:rPr lang="it-IT"/>
              <a:t>, rispetto allo </a:t>
            </a:r>
            <a:r>
              <a:rPr lang="it-IT" err="1"/>
              <a:t>spinbase</a:t>
            </a:r>
            <a:r>
              <a:rPr lang="it-IT"/>
              <a:t> dell’individuo. E’ possibile però andare a notare che il range del movimento misurato dal </a:t>
            </a:r>
            <a:r>
              <a:rPr lang="it-IT" err="1"/>
              <a:t>kinect</a:t>
            </a:r>
            <a:r>
              <a:rPr lang="it-IT"/>
              <a:t> è pari a 1.83m ottenendo una misura comunque confrontabile con il range di 2m fissato precedentemente. In termini percentuali si parla comunque di un errore pari al 8.5%. </a:t>
            </a:r>
            <a:endParaRPr lang="it-IT">
              <a:cs typeface="Calibri"/>
            </a:endParaRPr>
          </a:p>
          <a:p>
            <a:pPr marL="171450" indent="-171450" algn="just">
              <a:buFont typeface="Arial"/>
              <a:buChar char="•"/>
            </a:pPr>
            <a:r>
              <a:rPr lang="it-IT"/>
              <a:t>Dal grafico posizione y si possono invece notare 12 picchi con valore negativo che corrispondono ai 12 passi effettuati dall’atleta nel tempo dell’acquisizione del </a:t>
            </a:r>
            <a:r>
              <a:rPr lang="it-IT" err="1"/>
              <a:t>kinect</a:t>
            </a:r>
            <a:r>
              <a:rPr lang="it-IT"/>
              <a:t>.</a:t>
            </a:r>
            <a:endParaRPr lang="it-IT">
              <a:cs typeface="Calibri"/>
            </a:endParaRPr>
          </a:p>
          <a:p>
            <a:endParaRPr lang="it-IT">
              <a:cs typeface="Calibri"/>
            </a:endParaRPr>
          </a:p>
        </p:txBody>
      </p:sp>
      <p:sp>
        <p:nvSpPr>
          <p:cNvPr id="4" name="Segnaposto numero diapositiva 3"/>
          <p:cNvSpPr>
            <a:spLocks noGrp="1"/>
          </p:cNvSpPr>
          <p:nvPr>
            <p:ph type="sldNum" sz="quarter" idx="5"/>
          </p:nvPr>
        </p:nvSpPr>
        <p:spPr/>
        <p:txBody>
          <a:bodyPr/>
          <a:lstStyle/>
          <a:p>
            <a:fld id="{2D3DC64E-CF1B-42F0-BE64-346BBB12ABFD}" type="slidenum">
              <a:rPr lang="it-IT" smtClean="0"/>
              <a:t>8</a:t>
            </a:fld>
            <a:endParaRPr lang="it-IT"/>
          </a:p>
        </p:txBody>
      </p:sp>
    </p:spTree>
    <p:extLst>
      <p:ext uri="{BB962C8B-B14F-4D97-AF65-F5344CB8AC3E}">
        <p14:creationId xmlns:p14="http://schemas.microsoft.com/office/powerpoint/2010/main" val="1977670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a:t>Il terzo esercizio consiste nello studio del </a:t>
            </a:r>
            <a:r>
              <a:rPr lang="it-IT" b="1"/>
              <a:t>MOVIMENTO DI DISCESA DI GRADINI DELL’ATLETA</a:t>
            </a:r>
            <a:r>
              <a:rPr lang="it-IT"/>
              <a:t>. In particolare, il numero di gradini totali percorsi sono stati 8. I gradini hanno una profondità di 30 cm ed una altezza di 17 cm, misure ottenute con l’uso di un metro. Il </a:t>
            </a:r>
            <a:r>
              <a:rPr lang="it-IT" err="1"/>
              <a:t>kinect</a:t>
            </a:r>
            <a:r>
              <a:rPr lang="it-IT"/>
              <a:t> è stato posizionato ad una distanza di 1.56 m dal primo gradino. L’atleta invece parte nell’istante iniziale trovandosi sull’8 gradino. In questo esercizio è stato utilizzato uno strumento quale il metronomo utile a scandire il tempo in cui l’atleta deve scendere i gradini, in particolare si è scelto di scendere un gradino al secondo. </a:t>
            </a:r>
          </a:p>
          <a:p>
            <a:pPr algn="just"/>
            <a:r>
              <a:rPr lang="it-IT"/>
              <a:t>L’output di questo esercizio è: CAMBIO SLIDE.</a:t>
            </a:r>
            <a:endParaRPr lang="it-IT">
              <a:cs typeface="Calibri"/>
            </a:endParaRPr>
          </a:p>
          <a:p>
            <a:pPr marL="171450" indent="-171450" algn="just">
              <a:buFont typeface="Arial"/>
              <a:buChar char="•"/>
            </a:pPr>
            <a:r>
              <a:rPr lang="it-IT"/>
              <a:t>Dal grafico posizione z notiamo un andamento decrescente, coerente con l’esercizio svolto in quanto l’atleta scende 8 gradini, avvicinandosi quindi al </a:t>
            </a:r>
            <a:r>
              <a:rPr lang="it-IT" err="1"/>
              <a:t>kinect</a:t>
            </a:r>
            <a:r>
              <a:rPr lang="it-IT"/>
              <a:t> e fermandosi ad una </a:t>
            </a:r>
            <a:r>
              <a:rPr lang="it-IT" err="1"/>
              <a:t>Z_min</a:t>
            </a:r>
            <a:r>
              <a:rPr lang="it-IT"/>
              <a:t> = 1.4476 m. Conoscendo la profondità di ogni gradino è stato possibile calcolare la posizione iniziale dell’atleta. In particolare, quando il </a:t>
            </a:r>
            <a:r>
              <a:rPr lang="it-IT" err="1"/>
              <a:t>kinect</a:t>
            </a:r>
            <a:r>
              <a:rPr lang="it-IT"/>
              <a:t> inizia la sua acquisizione è possibile vedere un primo tratto z costante che indica il momento in cui entrambi i piedi sono poggiati sullo stesso gradino, quindi lo spine base è posto a metà dell’ottavo gradino e conoscendo la profondità abbiamo manualmente calcolato la </a:t>
            </a:r>
            <a:r>
              <a:rPr lang="it-IT" err="1"/>
              <a:t>Z_iniziale</a:t>
            </a:r>
            <a:r>
              <a:rPr lang="it-IT"/>
              <a:t> come 0.3/2+0.3*7+1.56=3.83. Valore confrontabile con quanto ottenuto elaborando i dati, 3.8945 m. </a:t>
            </a:r>
            <a:endParaRPr lang="it-IT">
              <a:cs typeface="Calibri"/>
            </a:endParaRPr>
          </a:p>
          <a:p>
            <a:pPr marL="171450" indent="-171450" algn="just">
              <a:buFont typeface="Arial"/>
              <a:buChar char="•"/>
            </a:pPr>
            <a:r>
              <a:rPr lang="it-IT"/>
              <a:t>Dal grafico posizione x vediamo un andamento piuttosto stabile, segno di un percorso seguito abbastanza rettilineo. </a:t>
            </a:r>
            <a:endParaRPr lang="it-IT">
              <a:cs typeface="Calibri"/>
            </a:endParaRPr>
          </a:p>
          <a:p>
            <a:pPr marL="171450" indent="-171450" algn="just">
              <a:buFont typeface="Arial"/>
              <a:buChar char="•"/>
            </a:pPr>
            <a:r>
              <a:rPr lang="it-IT"/>
              <a:t>Dal grafico posizione y si nota quanto ci aspettavamo, un andamento a gradino. In particolare, sono state calcolate le distanze dei vari tratti costanti evidenziati su tale grafico e queste distanze sono circa 0.17 cm, ulteriore conferma dell’altezza del gradino. </a:t>
            </a:r>
            <a:endParaRPr lang="it-IT">
              <a:cs typeface="Calibri"/>
            </a:endParaRPr>
          </a:p>
          <a:p>
            <a:endParaRPr lang="it-IT">
              <a:cs typeface="Calibri"/>
            </a:endParaRPr>
          </a:p>
        </p:txBody>
      </p:sp>
      <p:sp>
        <p:nvSpPr>
          <p:cNvPr id="4" name="Segnaposto numero diapositiva 3"/>
          <p:cNvSpPr>
            <a:spLocks noGrp="1"/>
          </p:cNvSpPr>
          <p:nvPr>
            <p:ph type="sldNum" sz="quarter" idx="5"/>
          </p:nvPr>
        </p:nvSpPr>
        <p:spPr/>
        <p:txBody>
          <a:bodyPr/>
          <a:lstStyle/>
          <a:p>
            <a:fld id="{2D3DC64E-CF1B-42F0-BE64-346BBB12ABFD}" type="slidenum">
              <a:rPr lang="it-IT" smtClean="0"/>
              <a:t>9</a:t>
            </a:fld>
            <a:endParaRPr lang="it-IT"/>
          </a:p>
        </p:txBody>
      </p:sp>
    </p:spTree>
    <p:extLst>
      <p:ext uri="{BB962C8B-B14F-4D97-AF65-F5344CB8AC3E}">
        <p14:creationId xmlns:p14="http://schemas.microsoft.com/office/powerpoint/2010/main" val="2926742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27/01/2024</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27/01/2024</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157778" y="6363505"/>
            <a:ext cx="3069174" cy="276999"/>
          </a:xfrm>
          <a:prstGeom prst="rect">
            <a:avLst/>
          </a:prstGeom>
          <a:noFill/>
        </p:spPr>
        <p:txBody>
          <a:bodyPr wrap="none" rtlCol="0">
            <a:spAutoFit/>
          </a:bodyPr>
          <a:lstStyle/>
          <a:p>
            <a:r>
              <a:rPr lang="it-IT" sz="1200" b="1">
                <a:solidFill>
                  <a:srgbClr val="FFFFFF"/>
                </a:solidFill>
                <a:latin typeface="Arial"/>
                <a:cs typeface="Arial"/>
              </a:rPr>
              <a:t>Nome Cognome</a:t>
            </a:r>
            <a:r>
              <a:rPr lang="it-IT" sz="1200" b="1" baseline="0">
                <a:solidFill>
                  <a:srgbClr val="FFFFFF"/>
                </a:solidFill>
                <a:latin typeface="Arial"/>
                <a:cs typeface="Arial"/>
              </a:rPr>
              <a:t>, </a:t>
            </a:r>
            <a:r>
              <a:rPr lang="it-IT" sz="1200" b="1" baseline="0" err="1">
                <a:solidFill>
                  <a:srgbClr val="FFFFFF"/>
                </a:solidFill>
                <a:latin typeface="Arial"/>
                <a:cs typeface="Arial"/>
              </a:rPr>
              <a:t>assoc.prof</a:t>
            </a:r>
            <a:r>
              <a:rPr lang="it-IT" sz="1200" b="1" baseline="0">
                <a:solidFill>
                  <a:srgbClr val="FFFFFF"/>
                </a:solidFill>
                <a:latin typeface="Arial"/>
                <a:cs typeface="Arial"/>
              </a:rPr>
              <a:t>. ABC </a:t>
            </a:r>
            <a:r>
              <a:rPr lang="it-IT" sz="1200" b="1" baseline="0" err="1">
                <a:solidFill>
                  <a:srgbClr val="FFFFFF"/>
                </a:solidFill>
                <a:latin typeface="Arial"/>
                <a:cs typeface="Arial"/>
              </a:rPr>
              <a:t>Dept</a:t>
            </a:r>
            <a:r>
              <a:rPr lang="it-IT" sz="1200" b="1" baseline="0">
                <a:solidFill>
                  <a:srgbClr val="FFFFFF"/>
                </a:solidFill>
                <a:latin typeface="Arial"/>
                <a:cs typeface="Arial"/>
              </a:rPr>
              <a:t>.</a:t>
            </a:r>
            <a:endParaRPr lang="it-IT" sz="1200" b="1">
              <a:solidFill>
                <a:srgbClr val="FFFFFF"/>
              </a:solidFill>
              <a:latin typeface="Arial"/>
              <a:cs typeface="Arial"/>
            </a:endParaRPr>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27/01/2024</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27/01/2024</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27/01/2024</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27/01/2024</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27/01/2024</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27/01/2024</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27/01/2024</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hyperlink" Target="https://lisajamhoury.medium.com/understanding-kinect-v2-joints-and-coordinate-system-4f4b90b9df16" TargetMode="External"/><Relationship Id="rId2" Type="http://schemas.openxmlformats.org/officeDocument/2006/relationships/hyperlink" Target="https://it.mathworks.com/help/supportpkg/kinectforwindowsruntime/ug/plot-skeletons-with-the-kinect-v2.html" TargetMode="External"/><Relationship Id="rId1" Type="http://schemas.openxmlformats.org/officeDocument/2006/relationships/slideLayout" Target="../slideLayouts/slideLayout2.xml"/><Relationship Id="rId4" Type="http://schemas.openxmlformats.org/officeDocument/2006/relationships/hyperlink" Target="https://dl.acm.org/doi/pdf/10.1145/2398356.239838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a:t>Titolo presentazione</a:t>
            </a:r>
            <a:br>
              <a:rPr lang="it-IT" sz="2800"/>
            </a:br>
            <a:r>
              <a:rPr lang="it-IT" sz="280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a:solidFill>
                  <a:schemeClr val="bg1"/>
                </a:solidFill>
              </a:rPr>
              <a:t>Milano, XX mese 20XX</a:t>
            </a:r>
          </a:p>
          <a:p>
            <a:endParaRPr lang="it-IT"/>
          </a:p>
        </p:txBody>
      </p:sp>
      <p:pic>
        <p:nvPicPr>
          <p:cNvPr id="1028" name="Picture 4" descr="Y:\IMMAGINE _COORDINATA_2014\LOGO_UFFICIALE\01_Polimi_centrato\eps\01_Polimi_centrato_COL_negativ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703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641534" y="4149725"/>
            <a:ext cx="7772400" cy="968375"/>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endParaRPr lang="it-IT"/>
          </a:p>
        </p:txBody>
      </p:sp>
      <p:sp>
        <p:nvSpPr>
          <p:cNvPr id="133" name="Sottotitolo 2"/>
          <p:cNvSpPr txBox="1">
            <a:spLocks/>
          </p:cNvSpPr>
          <p:nvPr/>
        </p:nvSpPr>
        <p:spPr>
          <a:xfrm>
            <a:off x="394953" y="4370904"/>
            <a:ext cx="8570595" cy="706436"/>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en-US" sz="2800" b="1" i="1">
                <a:solidFill>
                  <a:schemeClr val="bg1"/>
                </a:solidFill>
              </a:rPr>
              <a:t>Microsoft Kinect for human motion analysis</a:t>
            </a:r>
            <a:endParaRPr lang="it-IT" sz="3500" b="1" i="1">
              <a:solidFill>
                <a:schemeClr val="bg1"/>
              </a:solidFill>
              <a:latin typeface="+mj-lt"/>
            </a:endParaRPr>
          </a:p>
        </p:txBody>
      </p:sp>
      <p:sp>
        <p:nvSpPr>
          <p:cNvPr id="2" name="CasellaDiTesto 1">
            <a:extLst>
              <a:ext uri="{FF2B5EF4-FFF2-40B4-BE49-F238E27FC236}">
                <a16:creationId xmlns:a16="http://schemas.microsoft.com/office/drawing/2014/main" id="{9354925B-6961-4A5A-9670-E68BF29796D7}"/>
              </a:ext>
            </a:extLst>
          </p:cNvPr>
          <p:cNvSpPr txBox="1"/>
          <p:nvPr/>
        </p:nvSpPr>
        <p:spPr>
          <a:xfrm>
            <a:off x="742940" y="5049320"/>
            <a:ext cx="3643224" cy="369332"/>
          </a:xfrm>
          <a:prstGeom prst="rect">
            <a:avLst/>
          </a:prstGeom>
          <a:noFill/>
        </p:spPr>
        <p:txBody>
          <a:bodyPr wrap="square" lIns="91440" tIns="45720" rIns="91440" bIns="45720" rtlCol="0" anchor="t">
            <a:spAutoFit/>
          </a:bodyPr>
          <a:lstStyle/>
          <a:p>
            <a:r>
              <a:rPr lang="it-IT" err="1">
                <a:solidFill>
                  <a:schemeClr val="bg1"/>
                </a:solidFill>
              </a:rPr>
              <a:t>Lopreside</a:t>
            </a:r>
            <a:r>
              <a:rPr lang="it-IT">
                <a:solidFill>
                  <a:schemeClr val="bg1"/>
                </a:solidFill>
              </a:rPr>
              <a:t> Antonia          945778</a:t>
            </a:r>
          </a:p>
        </p:txBody>
      </p:sp>
      <p:sp>
        <p:nvSpPr>
          <p:cNvPr id="134" name="CasellaDiTesto 133">
            <a:extLst>
              <a:ext uri="{FF2B5EF4-FFF2-40B4-BE49-F238E27FC236}">
                <a16:creationId xmlns:a16="http://schemas.microsoft.com/office/drawing/2014/main" id="{4FCAB5D5-274C-498F-A7D3-6707AD02C2EF}"/>
              </a:ext>
            </a:extLst>
          </p:cNvPr>
          <p:cNvSpPr txBox="1"/>
          <p:nvPr/>
        </p:nvSpPr>
        <p:spPr>
          <a:xfrm>
            <a:off x="731452" y="5383093"/>
            <a:ext cx="4100675" cy="369332"/>
          </a:xfrm>
          <a:prstGeom prst="rect">
            <a:avLst/>
          </a:prstGeom>
          <a:noFill/>
        </p:spPr>
        <p:txBody>
          <a:bodyPr wrap="square" rtlCol="0">
            <a:spAutoFit/>
          </a:bodyPr>
          <a:lstStyle/>
          <a:p>
            <a:r>
              <a:rPr lang="it-IT">
                <a:solidFill>
                  <a:schemeClr val="bg1"/>
                </a:solidFill>
              </a:rPr>
              <a:t>Matichecchia Davide     945708 </a:t>
            </a:r>
          </a:p>
        </p:txBody>
      </p:sp>
      <p:sp>
        <p:nvSpPr>
          <p:cNvPr id="135" name="CasellaDiTesto 134">
            <a:extLst>
              <a:ext uri="{FF2B5EF4-FFF2-40B4-BE49-F238E27FC236}">
                <a16:creationId xmlns:a16="http://schemas.microsoft.com/office/drawing/2014/main" id="{87A8F4BB-03E6-463B-8600-89FD71131AFB}"/>
              </a:ext>
            </a:extLst>
          </p:cNvPr>
          <p:cNvSpPr txBox="1"/>
          <p:nvPr/>
        </p:nvSpPr>
        <p:spPr>
          <a:xfrm>
            <a:off x="739301" y="5705830"/>
            <a:ext cx="3637195" cy="369332"/>
          </a:xfrm>
          <a:prstGeom prst="rect">
            <a:avLst/>
          </a:prstGeom>
          <a:noFill/>
        </p:spPr>
        <p:txBody>
          <a:bodyPr wrap="square" rtlCol="0">
            <a:spAutoFit/>
          </a:bodyPr>
          <a:lstStyle/>
          <a:p>
            <a:r>
              <a:rPr lang="it-IT">
                <a:solidFill>
                  <a:schemeClr val="bg1"/>
                </a:solidFill>
              </a:rPr>
              <a:t>Santicchi Gabriele          969088</a:t>
            </a:r>
          </a:p>
        </p:txBody>
      </p:sp>
    </p:spTree>
    <p:extLst>
      <p:ext uri="{BB962C8B-B14F-4D97-AF65-F5344CB8AC3E}">
        <p14:creationId xmlns:p14="http://schemas.microsoft.com/office/powerpoint/2010/main" val="175111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a:latin typeface="+mj-lt"/>
              </a:rPr>
              <a:t>Skip</a:t>
            </a: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2" y="6349502"/>
            <a:ext cx="3047653" cy="369332"/>
          </a:xfrm>
          <a:prstGeom prst="rect">
            <a:avLst/>
          </a:prstGeom>
          <a:solidFill>
            <a:srgbClr val="728FA5"/>
          </a:solidFill>
        </p:spPr>
        <p:txBody>
          <a:bodyPr wrap="square" rtlCol="0">
            <a:spAutoFit/>
          </a:bodyPr>
          <a:lstStyle/>
          <a:p>
            <a:endParaRPr lang="it-IT"/>
          </a:p>
        </p:txBody>
      </p:sp>
      <p:sp>
        <p:nvSpPr>
          <p:cNvPr id="17" name="Rettangolo con angoli arrotondati 16">
            <a:extLst>
              <a:ext uri="{FF2B5EF4-FFF2-40B4-BE49-F238E27FC236}">
                <a16:creationId xmlns:a16="http://schemas.microsoft.com/office/drawing/2014/main" id="{45C657C9-2CD8-4FB8-ABC3-30CF605BEDAB}"/>
              </a:ext>
            </a:extLst>
          </p:cNvPr>
          <p:cNvSpPr/>
          <p:nvPr/>
        </p:nvSpPr>
        <p:spPr>
          <a:xfrm>
            <a:off x="4743615" y="1407675"/>
            <a:ext cx="4284008" cy="1593357"/>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0" name="Freccia a destra 19">
            <a:extLst>
              <a:ext uri="{FF2B5EF4-FFF2-40B4-BE49-F238E27FC236}">
                <a16:creationId xmlns:a16="http://schemas.microsoft.com/office/drawing/2014/main" id="{698C22DB-4A31-4C55-90B7-BA6E39CF3F5B}"/>
              </a:ext>
            </a:extLst>
          </p:cNvPr>
          <p:cNvSpPr/>
          <p:nvPr/>
        </p:nvSpPr>
        <p:spPr>
          <a:xfrm>
            <a:off x="4868463" y="1826354"/>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F79DF5A3-60B8-48EA-A771-AF4415512174}"/>
              </a:ext>
            </a:extLst>
          </p:cNvPr>
          <p:cNvSpPr txBox="1"/>
          <p:nvPr/>
        </p:nvSpPr>
        <p:spPr>
          <a:xfrm>
            <a:off x="5228935" y="1760145"/>
            <a:ext cx="3051126" cy="323165"/>
          </a:xfrm>
          <a:prstGeom prst="rect">
            <a:avLst/>
          </a:prstGeom>
          <a:noFill/>
        </p:spPr>
        <p:txBody>
          <a:bodyPr wrap="square" rtlCol="0">
            <a:spAutoFit/>
          </a:bodyPr>
          <a:lstStyle/>
          <a:p>
            <a:r>
              <a:rPr lang="it-IT" sz="1500"/>
              <a:t>Kinect distance on z-</a:t>
            </a:r>
            <a:r>
              <a:rPr lang="it-IT" sz="1500" err="1"/>
              <a:t>axis</a:t>
            </a:r>
            <a:r>
              <a:rPr lang="it-IT" sz="1500"/>
              <a:t>: 3 </a:t>
            </a:r>
            <a:r>
              <a:rPr lang="it-IT" sz="1500" err="1"/>
              <a:t>meters</a:t>
            </a:r>
            <a:endParaRPr lang="it-IT" sz="1500"/>
          </a:p>
        </p:txBody>
      </p:sp>
      <p:sp>
        <p:nvSpPr>
          <p:cNvPr id="31" name="CasellaDiTesto 30">
            <a:extLst>
              <a:ext uri="{FF2B5EF4-FFF2-40B4-BE49-F238E27FC236}">
                <a16:creationId xmlns:a16="http://schemas.microsoft.com/office/drawing/2014/main" id="{81886D3D-0EBC-4777-A70E-5EBA609145ED}"/>
              </a:ext>
            </a:extLst>
          </p:cNvPr>
          <p:cNvSpPr txBox="1"/>
          <p:nvPr/>
        </p:nvSpPr>
        <p:spPr>
          <a:xfrm>
            <a:off x="5277919" y="3596933"/>
            <a:ext cx="3749704" cy="553998"/>
          </a:xfrm>
          <a:prstGeom prst="rect">
            <a:avLst/>
          </a:prstGeom>
          <a:noFill/>
        </p:spPr>
        <p:txBody>
          <a:bodyPr wrap="square" rtlCol="0">
            <a:spAutoFit/>
          </a:bodyPr>
          <a:lstStyle/>
          <a:p>
            <a:r>
              <a:rPr lang="it-IT" sz="1500" b="1"/>
              <a:t>Evaluation of X,Y,Z distance </a:t>
            </a:r>
            <a:r>
              <a:rPr lang="it-IT" sz="1500" b="1" err="1"/>
              <a:t>measurements</a:t>
            </a:r>
            <a:r>
              <a:rPr lang="it-IT" sz="1500" b="1"/>
              <a:t> </a:t>
            </a:r>
            <a:r>
              <a:rPr lang="it-IT" sz="1500"/>
              <a:t>with Kinect</a:t>
            </a:r>
          </a:p>
        </p:txBody>
      </p:sp>
      <p:sp>
        <p:nvSpPr>
          <p:cNvPr id="35" name="Freccia a destra 34">
            <a:extLst>
              <a:ext uri="{FF2B5EF4-FFF2-40B4-BE49-F238E27FC236}">
                <a16:creationId xmlns:a16="http://schemas.microsoft.com/office/drawing/2014/main" id="{3186910C-C93E-49FF-B64F-2C564B068ECC}"/>
              </a:ext>
            </a:extLst>
          </p:cNvPr>
          <p:cNvSpPr/>
          <p:nvPr/>
        </p:nvSpPr>
        <p:spPr>
          <a:xfrm>
            <a:off x="4976431" y="4380216"/>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7" name="CasellaDiTesto 36">
            <a:extLst>
              <a:ext uri="{FF2B5EF4-FFF2-40B4-BE49-F238E27FC236}">
                <a16:creationId xmlns:a16="http://schemas.microsoft.com/office/drawing/2014/main" id="{DD0B185B-E684-422A-AA0E-F027B63CF0E5}"/>
              </a:ext>
            </a:extLst>
          </p:cNvPr>
          <p:cNvSpPr txBox="1"/>
          <p:nvPr/>
        </p:nvSpPr>
        <p:spPr>
          <a:xfrm>
            <a:off x="5242906" y="4275620"/>
            <a:ext cx="3825949" cy="553998"/>
          </a:xfrm>
          <a:prstGeom prst="rect">
            <a:avLst/>
          </a:prstGeom>
          <a:noFill/>
        </p:spPr>
        <p:txBody>
          <a:bodyPr wrap="square" rtlCol="0">
            <a:spAutoFit/>
          </a:bodyPr>
          <a:lstStyle/>
          <a:p>
            <a:r>
              <a:rPr lang="it-IT" sz="1500" b="1" err="1"/>
              <a:t>Comparison</a:t>
            </a:r>
            <a:r>
              <a:rPr lang="it-IT" sz="1500"/>
              <a:t> between IMU and Kinect </a:t>
            </a:r>
            <a:r>
              <a:rPr lang="it-IT" sz="1500" err="1"/>
              <a:t>oscillation</a:t>
            </a:r>
            <a:r>
              <a:rPr lang="it-IT" sz="1500"/>
              <a:t> </a:t>
            </a:r>
            <a:r>
              <a:rPr lang="it-IT" sz="1500" b="1"/>
              <a:t>in </a:t>
            </a:r>
            <a:r>
              <a:rPr lang="it-IT" sz="1500" b="1" err="1"/>
              <a:t>terms</a:t>
            </a:r>
            <a:r>
              <a:rPr lang="it-IT" sz="1500" b="1"/>
              <a:t> of </a:t>
            </a:r>
            <a:r>
              <a:rPr lang="it-IT" sz="1500" b="1" err="1"/>
              <a:t>amplitude</a:t>
            </a:r>
            <a:r>
              <a:rPr lang="it-IT" sz="1500" b="1"/>
              <a:t> </a:t>
            </a:r>
          </a:p>
        </p:txBody>
      </p:sp>
      <p:sp>
        <p:nvSpPr>
          <p:cNvPr id="9" name="CasellaDiTesto 8">
            <a:extLst>
              <a:ext uri="{FF2B5EF4-FFF2-40B4-BE49-F238E27FC236}">
                <a16:creationId xmlns:a16="http://schemas.microsoft.com/office/drawing/2014/main" id="{21430511-147A-4A1B-9591-C91F36A9C413}"/>
              </a:ext>
            </a:extLst>
          </p:cNvPr>
          <p:cNvSpPr txBox="1"/>
          <p:nvPr/>
        </p:nvSpPr>
        <p:spPr>
          <a:xfrm>
            <a:off x="6281647" y="1450790"/>
            <a:ext cx="1305101" cy="369332"/>
          </a:xfrm>
          <a:prstGeom prst="rect">
            <a:avLst/>
          </a:prstGeom>
          <a:noFill/>
        </p:spPr>
        <p:txBody>
          <a:bodyPr wrap="square" rtlCol="0">
            <a:spAutoFit/>
          </a:bodyPr>
          <a:lstStyle/>
          <a:p>
            <a:r>
              <a:rPr lang="it-IT" b="1" i="1"/>
              <a:t>Test setup:</a:t>
            </a:r>
            <a:r>
              <a:rPr lang="it-IT" b="1"/>
              <a:t> </a:t>
            </a:r>
          </a:p>
        </p:txBody>
      </p:sp>
      <p:sp>
        <p:nvSpPr>
          <p:cNvPr id="40" name="Rettangolo con angoli arrotondati 39">
            <a:extLst>
              <a:ext uri="{FF2B5EF4-FFF2-40B4-BE49-F238E27FC236}">
                <a16:creationId xmlns:a16="http://schemas.microsoft.com/office/drawing/2014/main" id="{9B367997-602F-4A45-8FB6-4B477F10DC8F}"/>
              </a:ext>
            </a:extLst>
          </p:cNvPr>
          <p:cNvSpPr/>
          <p:nvPr/>
        </p:nvSpPr>
        <p:spPr>
          <a:xfrm>
            <a:off x="4743614" y="3114688"/>
            <a:ext cx="4284009" cy="2707110"/>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2" name="Freccia a destra 41">
            <a:extLst>
              <a:ext uri="{FF2B5EF4-FFF2-40B4-BE49-F238E27FC236}">
                <a16:creationId xmlns:a16="http://schemas.microsoft.com/office/drawing/2014/main" id="{ACBB29EE-B533-4B11-8C5B-4FCB56E0D8EE}"/>
              </a:ext>
            </a:extLst>
          </p:cNvPr>
          <p:cNvSpPr/>
          <p:nvPr/>
        </p:nvSpPr>
        <p:spPr>
          <a:xfrm>
            <a:off x="4982383" y="4974219"/>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1" name="Freccia a destra 20">
            <a:extLst>
              <a:ext uri="{FF2B5EF4-FFF2-40B4-BE49-F238E27FC236}">
                <a16:creationId xmlns:a16="http://schemas.microsoft.com/office/drawing/2014/main" id="{A17B4A54-2338-44AC-B0CF-515BE4DC740F}"/>
              </a:ext>
            </a:extLst>
          </p:cNvPr>
          <p:cNvSpPr/>
          <p:nvPr/>
        </p:nvSpPr>
        <p:spPr>
          <a:xfrm>
            <a:off x="4868461" y="2174117"/>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3" name="CasellaDiTesto 22">
            <a:extLst>
              <a:ext uri="{FF2B5EF4-FFF2-40B4-BE49-F238E27FC236}">
                <a16:creationId xmlns:a16="http://schemas.microsoft.com/office/drawing/2014/main" id="{BD667968-978A-400A-9C64-70BD9AB28C51}"/>
              </a:ext>
            </a:extLst>
          </p:cNvPr>
          <p:cNvSpPr txBox="1"/>
          <p:nvPr/>
        </p:nvSpPr>
        <p:spPr>
          <a:xfrm>
            <a:off x="5270319" y="2096174"/>
            <a:ext cx="3541595" cy="323165"/>
          </a:xfrm>
          <a:prstGeom prst="rect">
            <a:avLst/>
          </a:prstGeom>
          <a:noFill/>
        </p:spPr>
        <p:txBody>
          <a:bodyPr wrap="square" rtlCol="0">
            <a:spAutoFit/>
          </a:bodyPr>
          <a:lstStyle/>
          <a:p>
            <a:r>
              <a:rPr lang="it-IT" sz="1500" err="1"/>
              <a:t>Simultaneous</a:t>
            </a:r>
            <a:r>
              <a:rPr lang="it-IT" sz="1500"/>
              <a:t> data </a:t>
            </a:r>
            <a:r>
              <a:rPr lang="it-IT" sz="1500" err="1"/>
              <a:t>acquisition</a:t>
            </a:r>
            <a:r>
              <a:rPr lang="it-IT" sz="1500"/>
              <a:t> with </a:t>
            </a:r>
            <a:r>
              <a:rPr lang="it-IT" sz="1500" b="1"/>
              <a:t>IMU</a:t>
            </a:r>
          </a:p>
        </p:txBody>
      </p:sp>
      <p:sp>
        <p:nvSpPr>
          <p:cNvPr id="29" name="CasellaDiTesto 28">
            <a:extLst>
              <a:ext uri="{FF2B5EF4-FFF2-40B4-BE49-F238E27FC236}">
                <a16:creationId xmlns:a16="http://schemas.microsoft.com/office/drawing/2014/main" id="{A1E20B72-95E7-4541-841B-BCB98BBF5048}"/>
              </a:ext>
            </a:extLst>
          </p:cNvPr>
          <p:cNvSpPr txBox="1"/>
          <p:nvPr/>
        </p:nvSpPr>
        <p:spPr>
          <a:xfrm>
            <a:off x="5228935" y="4954177"/>
            <a:ext cx="3258650" cy="553998"/>
          </a:xfrm>
          <a:prstGeom prst="rect">
            <a:avLst/>
          </a:prstGeom>
          <a:noFill/>
        </p:spPr>
        <p:txBody>
          <a:bodyPr wrap="square" rtlCol="0">
            <a:spAutoFit/>
          </a:bodyPr>
          <a:lstStyle/>
          <a:p>
            <a:r>
              <a:rPr lang="it-IT" sz="1500" b="1" err="1"/>
              <a:t>Comparison</a:t>
            </a:r>
            <a:r>
              <a:rPr lang="it-IT" sz="1500"/>
              <a:t> between IMU and Kinect </a:t>
            </a:r>
            <a:r>
              <a:rPr lang="it-IT" sz="1500" err="1"/>
              <a:t>oscillation</a:t>
            </a:r>
            <a:r>
              <a:rPr lang="it-IT" sz="1500"/>
              <a:t> </a:t>
            </a:r>
            <a:r>
              <a:rPr lang="it-IT" sz="1500" b="1"/>
              <a:t>in </a:t>
            </a:r>
            <a:r>
              <a:rPr lang="it-IT" sz="1500" b="1" err="1"/>
              <a:t>terms</a:t>
            </a:r>
            <a:r>
              <a:rPr lang="it-IT" sz="1500" b="1"/>
              <a:t> of skip frequency </a:t>
            </a:r>
          </a:p>
        </p:txBody>
      </p:sp>
      <p:pic>
        <p:nvPicPr>
          <p:cNvPr id="5" name="Immagine 4">
            <a:extLst>
              <a:ext uri="{FF2B5EF4-FFF2-40B4-BE49-F238E27FC236}">
                <a16:creationId xmlns:a16="http://schemas.microsoft.com/office/drawing/2014/main" id="{870C9415-3DC6-414A-B049-88368DDC27B9}"/>
              </a:ext>
            </a:extLst>
          </p:cNvPr>
          <p:cNvPicPr>
            <a:picLocks noChangeAspect="1"/>
          </p:cNvPicPr>
          <p:nvPr/>
        </p:nvPicPr>
        <p:blipFill>
          <a:blip r:embed="rId3"/>
          <a:stretch>
            <a:fillRect/>
          </a:stretch>
        </p:blipFill>
        <p:spPr>
          <a:xfrm>
            <a:off x="75145" y="1718059"/>
            <a:ext cx="4614393" cy="3704361"/>
          </a:xfrm>
          <a:prstGeom prst="roundRect">
            <a:avLst/>
          </a:prstGeom>
        </p:spPr>
      </p:pic>
      <p:sp>
        <p:nvSpPr>
          <p:cNvPr id="25" name="Freccia a destra 20">
            <a:extLst>
              <a:ext uri="{FF2B5EF4-FFF2-40B4-BE49-F238E27FC236}">
                <a16:creationId xmlns:a16="http://schemas.microsoft.com/office/drawing/2014/main" id="{373761AC-E12A-481B-8B0B-E8FFDF2DE62C}"/>
              </a:ext>
            </a:extLst>
          </p:cNvPr>
          <p:cNvSpPr/>
          <p:nvPr/>
        </p:nvSpPr>
        <p:spPr>
          <a:xfrm>
            <a:off x="4868461" y="2578700"/>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8" name="CasellaDiTesto 22">
            <a:extLst>
              <a:ext uri="{FF2B5EF4-FFF2-40B4-BE49-F238E27FC236}">
                <a16:creationId xmlns:a16="http://schemas.microsoft.com/office/drawing/2014/main" id="{0F5332A2-32AC-4A7E-A312-5543473DE7BA}"/>
              </a:ext>
            </a:extLst>
          </p:cNvPr>
          <p:cNvSpPr txBox="1"/>
          <p:nvPr/>
        </p:nvSpPr>
        <p:spPr>
          <a:xfrm>
            <a:off x="5270319" y="2500757"/>
            <a:ext cx="3541595" cy="323165"/>
          </a:xfrm>
          <a:prstGeom prst="rect">
            <a:avLst/>
          </a:prstGeom>
          <a:noFill/>
        </p:spPr>
        <p:txBody>
          <a:bodyPr wrap="square" rtlCol="0">
            <a:spAutoFit/>
          </a:bodyPr>
          <a:lstStyle/>
          <a:p>
            <a:r>
              <a:rPr lang="it-IT" sz="1500"/>
              <a:t>(Ideal) skip frequency: </a:t>
            </a:r>
            <a:r>
              <a:rPr lang="it-IT" sz="1500" b="1"/>
              <a:t>120 bpm </a:t>
            </a:r>
          </a:p>
        </p:txBody>
      </p:sp>
      <p:sp>
        <p:nvSpPr>
          <p:cNvPr id="30" name="CasellaDiTesto 8">
            <a:extLst>
              <a:ext uri="{FF2B5EF4-FFF2-40B4-BE49-F238E27FC236}">
                <a16:creationId xmlns:a16="http://schemas.microsoft.com/office/drawing/2014/main" id="{529FD5E4-19C3-4CFB-B853-B125CCD3951D}"/>
              </a:ext>
            </a:extLst>
          </p:cNvPr>
          <p:cNvSpPr txBox="1"/>
          <p:nvPr/>
        </p:nvSpPr>
        <p:spPr>
          <a:xfrm>
            <a:off x="6311797" y="3200907"/>
            <a:ext cx="1305101" cy="369332"/>
          </a:xfrm>
          <a:prstGeom prst="rect">
            <a:avLst/>
          </a:prstGeom>
          <a:noFill/>
        </p:spPr>
        <p:txBody>
          <a:bodyPr wrap="square" rtlCol="0">
            <a:spAutoFit/>
          </a:bodyPr>
          <a:lstStyle/>
          <a:p>
            <a:pPr algn="ctr"/>
            <a:r>
              <a:rPr lang="it-IT" b="1" i="1"/>
              <a:t>Goals</a:t>
            </a:r>
            <a:r>
              <a:rPr lang="it-IT" i="1"/>
              <a:t>:</a:t>
            </a:r>
            <a:endParaRPr lang="it-IT"/>
          </a:p>
        </p:txBody>
      </p:sp>
      <p:sp>
        <p:nvSpPr>
          <p:cNvPr id="33" name="Freccia a destra 34">
            <a:extLst>
              <a:ext uri="{FF2B5EF4-FFF2-40B4-BE49-F238E27FC236}">
                <a16:creationId xmlns:a16="http://schemas.microsoft.com/office/drawing/2014/main" id="{D7D2436F-E9C1-4112-8936-F5ABA14CB3DF}"/>
              </a:ext>
            </a:extLst>
          </p:cNvPr>
          <p:cNvSpPr/>
          <p:nvPr/>
        </p:nvSpPr>
        <p:spPr>
          <a:xfrm>
            <a:off x="4885330" y="3751082"/>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6701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6" grpId="0"/>
      <p:bldP spid="31" grpId="0"/>
      <p:bldP spid="35" grpId="0" animBg="1"/>
      <p:bldP spid="37" grpId="0"/>
      <p:bldP spid="9" grpId="0"/>
      <p:bldP spid="40" grpId="0" animBg="1"/>
      <p:bldP spid="42" grpId="0" animBg="1"/>
      <p:bldP spid="21" grpId="0" animBg="1"/>
      <p:bldP spid="23" grpId="0"/>
      <p:bldP spid="29" grpId="0"/>
      <p:bldP spid="25" grpId="0" animBg="1"/>
      <p:bldP spid="28" grpId="0"/>
      <p:bldP spid="30" grpId="0"/>
      <p:bldP spid="3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a:latin typeface="+mj-lt"/>
              </a:rPr>
              <a:t>Skip – Data </a:t>
            </a:r>
            <a:r>
              <a:rPr lang="it-IT" sz="2500" b="0" err="1">
                <a:latin typeface="+mj-lt"/>
              </a:rPr>
              <a:t>Visualization</a:t>
            </a:r>
            <a:endParaRPr lang="it-IT" sz="2500" b="0">
              <a:latin typeface="+mj-lt"/>
            </a:endParaRP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2" y="6349502"/>
            <a:ext cx="3047653" cy="369332"/>
          </a:xfrm>
          <a:prstGeom prst="rect">
            <a:avLst/>
          </a:prstGeom>
          <a:solidFill>
            <a:srgbClr val="728FA5"/>
          </a:solidFill>
        </p:spPr>
        <p:txBody>
          <a:bodyPr wrap="square" rtlCol="0">
            <a:spAutoFit/>
          </a:bodyPr>
          <a:lstStyle/>
          <a:p>
            <a:endParaRPr lang="it-IT"/>
          </a:p>
        </p:txBody>
      </p:sp>
      <p:pic>
        <p:nvPicPr>
          <p:cNvPr id="5" name="Picture 4" descr="Chart&#10;&#10;Description automatically generated">
            <a:extLst>
              <a:ext uri="{FF2B5EF4-FFF2-40B4-BE49-F238E27FC236}">
                <a16:creationId xmlns:a16="http://schemas.microsoft.com/office/drawing/2014/main" id="{83519185-0859-4D6C-AAD4-AC308C0A1900}"/>
              </a:ext>
            </a:extLst>
          </p:cNvPr>
          <p:cNvPicPr>
            <a:picLocks noChangeAspect="1"/>
          </p:cNvPicPr>
          <p:nvPr/>
        </p:nvPicPr>
        <p:blipFill rotWithShape="1">
          <a:blip r:embed="rId3"/>
          <a:srcRect l="9691" r="52481"/>
          <a:stretch/>
        </p:blipFill>
        <p:spPr>
          <a:xfrm>
            <a:off x="2501021" y="1443577"/>
            <a:ext cx="3279516" cy="4226469"/>
          </a:xfrm>
          <a:prstGeom prst="rect">
            <a:avLst/>
          </a:prstGeom>
        </p:spPr>
      </p:pic>
      <p:pic>
        <p:nvPicPr>
          <p:cNvPr id="7" name="Picture 6" descr="Chart&#10;&#10;Description automatically generated">
            <a:extLst>
              <a:ext uri="{FF2B5EF4-FFF2-40B4-BE49-F238E27FC236}">
                <a16:creationId xmlns:a16="http://schemas.microsoft.com/office/drawing/2014/main" id="{3F07F4D4-D40F-4654-9881-05840461FC60}"/>
              </a:ext>
            </a:extLst>
          </p:cNvPr>
          <p:cNvPicPr>
            <a:picLocks noChangeAspect="1"/>
          </p:cNvPicPr>
          <p:nvPr/>
        </p:nvPicPr>
        <p:blipFill rotWithShape="1">
          <a:blip r:embed="rId3"/>
          <a:srcRect l="53719" r="8453"/>
          <a:stretch/>
        </p:blipFill>
        <p:spPr>
          <a:xfrm>
            <a:off x="5864484" y="1443577"/>
            <a:ext cx="3279516" cy="4226469"/>
          </a:xfrm>
          <a:prstGeom prst="rect">
            <a:avLst/>
          </a:prstGeom>
        </p:spPr>
      </p:pic>
      <p:sp>
        <p:nvSpPr>
          <p:cNvPr id="9" name="TextBox 8">
            <a:extLst>
              <a:ext uri="{FF2B5EF4-FFF2-40B4-BE49-F238E27FC236}">
                <a16:creationId xmlns:a16="http://schemas.microsoft.com/office/drawing/2014/main" id="{583FF426-40CC-4A5A-B22D-25FEAF73680E}"/>
              </a:ext>
            </a:extLst>
          </p:cNvPr>
          <p:cNvSpPr txBox="1"/>
          <p:nvPr/>
        </p:nvSpPr>
        <p:spPr>
          <a:xfrm>
            <a:off x="101578" y="1659285"/>
            <a:ext cx="2002525" cy="3323987"/>
          </a:xfrm>
          <a:prstGeom prst="rect">
            <a:avLst/>
          </a:prstGeom>
          <a:noFill/>
        </p:spPr>
        <p:txBody>
          <a:bodyPr wrap="square" rtlCol="0">
            <a:spAutoFit/>
          </a:bodyPr>
          <a:lstStyle/>
          <a:p>
            <a:pPr algn="just"/>
            <a:r>
              <a:rPr lang="it-IT" sz="1400" b="1" dirty="0"/>
              <a:t>Minimum X and Z </a:t>
            </a:r>
            <a:r>
              <a:rPr lang="it-IT" sz="1400" b="1" dirty="0" err="1"/>
              <a:t>oscillation</a:t>
            </a:r>
            <a:r>
              <a:rPr lang="it-IT" sz="1400" dirty="0"/>
              <a:t> </a:t>
            </a:r>
            <a:r>
              <a:rPr lang="it-IT" sz="1400" dirty="0" err="1"/>
              <a:t>both</a:t>
            </a:r>
            <a:r>
              <a:rPr lang="it-IT" sz="1400" dirty="0"/>
              <a:t> for IMU and Kinect data</a:t>
            </a:r>
          </a:p>
          <a:p>
            <a:pPr algn="just"/>
            <a:endParaRPr lang="it-IT" sz="1400" dirty="0"/>
          </a:p>
          <a:p>
            <a:endParaRPr lang="it-IT" sz="1400" dirty="0"/>
          </a:p>
          <a:p>
            <a:endParaRPr lang="it-IT" sz="1400" dirty="0"/>
          </a:p>
          <a:p>
            <a:endParaRPr lang="it-IT" sz="1400" dirty="0"/>
          </a:p>
          <a:p>
            <a:pPr algn="just"/>
            <a:r>
              <a:rPr lang="it-IT" sz="1400" b="1" dirty="0" err="1"/>
              <a:t>Missing</a:t>
            </a:r>
            <a:r>
              <a:rPr lang="it-IT" sz="1400" b="1" dirty="0"/>
              <a:t> </a:t>
            </a:r>
            <a:r>
              <a:rPr lang="it-IT" sz="1400" b="1" dirty="0" err="1"/>
              <a:t>synchronization</a:t>
            </a:r>
            <a:r>
              <a:rPr lang="it-IT" sz="1400" b="1" dirty="0"/>
              <a:t> </a:t>
            </a:r>
            <a:r>
              <a:rPr lang="it-IT" sz="1400" dirty="0" err="1"/>
              <a:t>between</a:t>
            </a:r>
            <a:r>
              <a:rPr lang="it-IT" sz="1400" dirty="0"/>
              <a:t> </a:t>
            </a:r>
            <a:r>
              <a:rPr lang="it-IT" sz="1400" dirty="0" err="1"/>
              <a:t>sensor</a:t>
            </a:r>
            <a:r>
              <a:rPr lang="it-IT" sz="1400" dirty="0"/>
              <a:t> clocks </a:t>
            </a:r>
          </a:p>
          <a:p>
            <a:pPr algn="just"/>
            <a:endParaRPr lang="it-IT" sz="1400" dirty="0"/>
          </a:p>
          <a:p>
            <a:pPr algn="just"/>
            <a:endParaRPr lang="it-IT" sz="1400" dirty="0"/>
          </a:p>
          <a:p>
            <a:pPr algn="just"/>
            <a:endParaRPr lang="it-IT" sz="1400" dirty="0"/>
          </a:p>
          <a:p>
            <a:pPr algn="just"/>
            <a:r>
              <a:rPr lang="it-IT" sz="1400" b="1" dirty="0" err="1"/>
              <a:t>Comparison</a:t>
            </a:r>
            <a:r>
              <a:rPr lang="it-IT" sz="1400" dirty="0"/>
              <a:t> </a:t>
            </a:r>
            <a:r>
              <a:rPr lang="it-IT" sz="1400" dirty="0" err="1"/>
              <a:t>between</a:t>
            </a:r>
            <a:r>
              <a:rPr lang="it-IT" sz="1400" dirty="0"/>
              <a:t> </a:t>
            </a:r>
            <a:r>
              <a:rPr lang="it-IT" sz="1400" dirty="0" err="1"/>
              <a:t>Imu</a:t>
            </a:r>
            <a:r>
              <a:rPr lang="it-IT" sz="1400" dirty="0"/>
              <a:t> and Kinect data </a:t>
            </a:r>
            <a:r>
              <a:rPr lang="it-IT" sz="1400" b="1" dirty="0" err="1"/>
              <a:t>along</a:t>
            </a:r>
            <a:r>
              <a:rPr lang="it-IT" sz="1400" b="1" dirty="0"/>
              <a:t> y </a:t>
            </a:r>
            <a:r>
              <a:rPr lang="it-IT" sz="1400" b="1" dirty="0" err="1"/>
              <a:t>direction</a:t>
            </a:r>
            <a:endParaRPr lang="it-IT" sz="1400" b="1" dirty="0"/>
          </a:p>
        </p:txBody>
      </p:sp>
      <p:sp>
        <p:nvSpPr>
          <p:cNvPr id="6" name="TextBox 5">
            <a:extLst>
              <a:ext uri="{FF2B5EF4-FFF2-40B4-BE49-F238E27FC236}">
                <a16:creationId xmlns:a16="http://schemas.microsoft.com/office/drawing/2014/main" id="{611E9009-CD24-6693-AAF1-CBB8FA3BCB0F}"/>
              </a:ext>
            </a:extLst>
          </p:cNvPr>
          <p:cNvSpPr txBox="1"/>
          <p:nvPr/>
        </p:nvSpPr>
        <p:spPr>
          <a:xfrm rot="16200000">
            <a:off x="34549" y="3418311"/>
            <a:ext cx="4572000" cy="276999"/>
          </a:xfrm>
          <a:prstGeom prst="rect">
            <a:avLst/>
          </a:prstGeom>
          <a:noFill/>
        </p:spPr>
        <p:txBody>
          <a:bodyPr wrap="square">
            <a:spAutoFit/>
          </a:bodyPr>
          <a:lstStyle/>
          <a:p>
            <a:pPr algn="ctr"/>
            <a:r>
              <a:rPr lang="it-IT" sz="1200" dirty="0" err="1"/>
              <a:t>Meters</a:t>
            </a:r>
            <a:r>
              <a:rPr lang="it-IT" sz="1200" dirty="0"/>
              <a:t> (m)</a:t>
            </a:r>
            <a:endParaRPr lang="en-GB" sz="1200" dirty="0"/>
          </a:p>
        </p:txBody>
      </p:sp>
      <p:sp>
        <p:nvSpPr>
          <p:cNvPr id="8" name="TextBox 7">
            <a:extLst>
              <a:ext uri="{FF2B5EF4-FFF2-40B4-BE49-F238E27FC236}">
                <a16:creationId xmlns:a16="http://schemas.microsoft.com/office/drawing/2014/main" id="{76B07245-2948-C521-0CBD-8D135440348B}"/>
              </a:ext>
            </a:extLst>
          </p:cNvPr>
          <p:cNvSpPr txBox="1"/>
          <p:nvPr/>
        </p:nvSpPr>
        <p:spPr>
          <a:xfrm>
            <a:off x="3494537" y="5393047"/>
            <a:ext cx="4572000" cy="276999"/>
          </a:xfrm>
          <a:prstGeom prst="rect">
            <a:avLst/>
          </a:prstGeom>
          <a:noFill/>
        </p:spPr>
        <p:txBody>
          <a:bodyPr wrap="square">
            <a:spAutoFit/>
          </a:bodyPr>
          <a:lstStyle/>
          <a:p>
            <a:pPr algn="ctr"/>
            <a:r>
              <a:rPr lang="it-IT" sz="1200" dirty="0"/>
              <a:t>Seconds (s)</a:t>
            </a:r>
            <a:endParaRPr lang="en-GB" sz="1200" dirty="0"/>
          </a:p>
        </p:txBody>
      </p:sp>
    </p:spTree>
    <p:extLst>
      <p:ext uri="{BB962C8B-B14F-4D97-AF65-F5344CB8AC3E}">
        <p14:creationId xmlns:p14="http://schemas.microsoft.com/office/powerpoint/2010/main" val="970444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a:latin typeface="+mj-lt"/>
              </a:rPr>
              <a:t>Skip – Data </a:t>
            </a:r>
            <a:r>
              <a:rPr lang="it-IT" sz="2500" b="0" err="1">
                <a:latin typeface="+mj-lt"/>
              </a:rPr>
              <a:t>Synchronization</a:t>
            </a:r>
            <a:r>
              <a:rPr lang="it-IT" sz="2500" b="0">
                <a:latin typeface="+mj-lt"/>
              </a:rPr>
              <a:t> (step 1)</a:t>
            </a: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2" y="6349502"/>
            <a:ext cx="3047653" cy="369332"/>
          </a:xfrm>
          <a:prstGeom prst="rect">
            <a:avLst/>
          </a:prstGeom>
          <a:solidFill>
            <a:srgbClr val="728FA5"/>
          </a:solidFill>
        </p:spPr>
        <p:txBody>
          <a:bodyPr wrap="square" rtlCol="0">
            <a:spAutoFit/>
          </a:bodyPr>
          <a:lstStyle/>
          <a:p>
            <a:endParaRPr lang="it-IT"/>
          </a:p>
        </p:txBody>
      </p:sp>
      <p:pic>
        <p:nvPicPr>
          <p:cNvPr id="6" name="Picture 5" descr="Graphical user interface&#10;&#10;Description automatically generated with medium confidence">
            <a:extLst>
              <a:ext uri="{FF2B5EF4-FFF2-40B4-BE49-F238E27FC236}">
                <a16:creationId xmlns:a16="http://schemas.microsoft.com/office/drawing/2014/main" id="{34183D05-FD4C-4499-993D-73055D13E516}"/>
              </a:ext>
            </a:extLst>
          </p:cNvPr>
          <p:cNvPicPr>
            <a:picLocks noChangeAspect="1"/>
          </p:cNvPicPr>
          <p:nvPr/>
        </p:nvPicPr>
        <p:blipFill rotWithShape="1">
          <a:blip r:embed="rId3"/>
          <a:srcRect l="9166" t="3988" r="7668" b="5741"/>
          <a:stretch/>
        </p:blipFill>
        <p:spPr>
          <a:xfrm>
            <a:off x="388619" y="1382618"/>
            <a:ext cx="8504351" cy="4500021"/>
          </a:xfrm>
          <a:prstGeom prst="rect">
            <a:avLst/>
          </a:prstGeom>
        </p:spPr>
      </p:pic>
    </p:spTree>
    <p:extLst>
      <p:ext uri="{BB962C8B-B14F-4D97-AF65-F5344CB8AC3E}">
        <p14:creationId xmlns:p14="http://schemas.microsoft.com/office/powerpoint/2010/main" val="2116289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a:latin typeface="+mj-lt"/>
              </a:rPr>
              <a:t>Skip – Data </a:t>
            </a:r>
            <a:r>
              <a:rPr lang="it-IT" sz="2500" b="0" err="1">
                <a:latin typeface="+mj-lt"/>
              </a:rPr>
              <a:t>Synchronization</a:t>
            </a:r>
            <a:r>
              <a:rPr lang="it-IT" sz="2500" b="0">
                <a:latin typeface="+mj-lt"/>
              </a:rPr>
              <a:t> (step 1)</a:t>
            </a: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2" y="6349502"/>
            <a:ext cx="3047653" cy="369332"/>
          </a:xfrm>
          <a:prstGeom prst="rect">
            <a:avLst/>
          </a:prstGeom>
          <a:solidFill>
            <a:srgbClr val="728FA5"/>
          </a:solidFill>
        </p:spPr>
        <p:txBody>
          <a:bodyPr wrap="square" rtlCol="0">
            <a:spAutoFit/>
          </a:bodyPr>
          <a:lstStyle/>
          <a:p>
            <a:endParaRPr lang="it-IT"/>
          </a:p>
        </p:txBody>
      </p:sp>
      <p:pic>
        <p:nvPicPr>
          <p:cNvPr id="5" name="Picture 4" descr="Chart, line chart&#10;&#10;Description automatically generated">
            <a:extLst>
              <a:ext uri="{FF2B5EF4-FFF2-40B4-BE49-F238E27FC236}">
                <a16:creationId xmlns:a16="http://schemas.microsoft.com/office/drawing/2014/main" id="{EF6FF09D-D20C-4287-9A4E-649E4863C3A6}"/>
              </a:ext>
            </a:extLst>
          </p:cNvPr>
          <p:cNvPicPr>
            <a:picLocks noChangeAspect="1"/>
          </p:cNvPicPr>
          <p:nvPr/>
        </p:nvPicPr>
        <p:blipFill rotWithShape="1">
          <a:blip r:embed="rId3"/>
          <a:srcRect l="9158" r="7580"/>
          <a:stretch/>
        </p:blipFill>
        <p:spPr>
          <a:xfrm>
            <a:off x="2529238" y="1728054"/>
            <a:ext cx="6614762" cy="387296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1A582D0-71BA-4494-A168-61A70CE58D14}"/>
                  </a:ext>
                </a:extLst>
              </p:cNvPr>
              <p:cNvSpPr txBox="1"/>
              <p:nvPr/>
            </p:nvSpPr>
            <p:spPr>
              <a:xfrm>
                <a:off x="131074" y="2017614"/>
                <a:ext cx="2322566" cy="3754874"/>
              </a:xfrm>
              <a:prstGeom prst="rect">
                <a:avLst/>
              </a:prstGeom>
              <a:noFill/>
            </p:spPr>
            <p:txBody>
              <a:bodyPr wrap="square" rtlCol="0">
                <a:spAutoFit/>
              </a:bodyPr>
              <a:lstStyle/>
              <a:p>
                <a:pPr marL="285750" indent="-285750" algn="just">
                  <a:buFont typeface="Arial" panose="020B0604020202020204" pitchFamily="34" charset="0"/>
                  <a:buChar char="•"/>
                </a:pPr>
                <a:r>
                  <a:rPr lang="it-IT" sz="1400" b="1"/>
                  <a:t>Data </a:t>
                </a:r>
                <a:r>
                  <a:rPr lang="it-IT" sz="1400" b="1" err="1"/>
                  <a:t>interpolation</a:t>
                </a:r>
                <a:r>
                  <a:rPr lang="it-IT" sz="1400"/>
                  <a:t> in order to get same sampling frequency for both </a:t>
                </a:r>
                <a:r>
                  <a:rPr lang="it-IT" sz="1400" err="1"/>
                  <a:t>signals</a:t>
                </a:r>
                <a:r>
                  <a:rPr lang="it-IT" sz="1400"/>
                  <a:t>; </a:t>
                </a:r>
              </a:p>
              <a:p>
                <a:pPr marL="285750" indent="-285750" algn="just">
                  <a:buFont typeface="Arial" panose="020B0604020202020204" pitchFamily="34" charset="0"/>
                  <a:buChar char="•"/>
                </a:pPr>
                <a:endParaRPr lang="it-IT" sz="1400" b="1"/>
              </a:p>
              <a:p>
                <a:pPr marL="285750" indent="-285750" algn="just">
                  <a:buFont typeface="Arial" panose="020B0604020202020204" pitchFamily="34" charset="0"/>
                  <a:buChar char="•"/>
                </a:pPr>
                <a:endParaRPr lang="it-IT" sz="1400" b="1"/>
              </a:p>
              <a:p>
                <a:pPr marL="285750" indent="-285750" algn="just">
                  <a:buFont typeface="Arial" panose="020B0604020202020204" pitchFamily="34" charset="0"/>
                  <a:buChar char="•"/>
                </a:pPr>
                <a:r>
                  <a:rPr lang="it-IT" sz="1400" b="1" err="1"/>
                  <a:t>Interpolation</a:t>
                </a:r>
                <a:r>
                  <a:rPr lang="it-IT" sz="1400"/>
                  <a:t> </a:t>
                </a:r>
                <a:r>
                  <a:rPr lang="it-IT" sz="1400" b="1"/>
                  <a:t>frequency</a:t>
                </a:r>
                <a:r>
                  <a:rPr lang="it-IT" sz="1400"/>
                  <a:t>: 53 Hz (i.e. </a:t>
                </a:r>
                <a:r>
                  <a:rPr lang="it-IT" sz="1400" err="1"/>
                  <a:t>Accelerometer</a:t>
                </a:r>
                <a:r>
                  <a:rPr lang="it-IT" sz="1400"/>
                  <a:t> </a:t>
                </a:r>
                <a14:m>
                  <m:oMath xmlns:m="http://schemas.openxmlformats.org/officeDocument/2006/math">
                    <m:sSub>
                      <m:sSubPr>
                        <m:ctrlPr>
                          <a:rPr lang="it-IT" sz="1400" i="1" smtClean="0">
                            <a:latin typeface="Cambria Math" panose="02040503050406030204" pitchFamily="18" charset="0"/>
                          </a:rPr>
                        </m:ctrlPr>
                      </m:sSubPr>
                      <m:e>
                        <m:r>
                          <a:rPr lang="it-IT" sz="1400" b="0" i="1" smtClean="0">
                            <a:latin typeface="Cambria Math" panose="02040503050406030204" pitchFamily="18" charset="0"/>
                          </a:rPr>
                          <m:t>𝑓</m:t>
                        </m:r>
                      </m:e>
                      <m:sub>
                        <m:r>
                          <a:rPr lang="it-IT" sz="1400" b="0" i="1" smtClean="0">
                            <a:latin typeface="Cambria Math" panose="02040503050406030204" pitchFamily="18" charset="0"/>
                          </a:rPr>
                          <m:t>𝑠𝑎𝑚𝑝</m:t>
                        </m:r>
                      </m:sub>
                    </m:sSub>
                  </m:oMath>
                </a14:m>
                <a:r>
                  <a:rPr lang="it-IT" sz="1400"/>
                  <a:t>)</a:t>
                </a:r>
              </a:p>
              <a:p>
                <a:pPr marL="285750" indent="-285750" algn="just">
                  <a:buFont typeface="Arial" panose="020B0604020202020204" pitchFamily="34" charset="0"/>
                  <a:buChar char="•"/>
                </a:pPr>
                <a:endParaRPr lang="it-IT" sz="1400" b="1"/>
              </a:p>
              <a:p>
                <a:pPr marL="285750" indent="-285750" algn="just">
                  <a:buFont typeface="Arial" panose="020B0604020202020204" pitchFamily="34" charset="0"/>
                  <a:buChar char="•"/>
                </a:pPr>
                <a:r>
                  <a:rPr lang="it-IT" sz="1400" b="1"/>
                  <a:t>Linear </a:t>
                </a:r>
                <a:r>
                  <a:rPr lang="it-IT" sz="1400" b="1" err="1"/>
                  <a:t>interpolation</a:t>
                </a:r>
                <a:endParaRPr lang="it-IT" sz="1400" b="1"/>
              </a:p>
              <a:p>
                <a:pPr marL="285750" indent="-285750" algn="just">
                  <a:buFont typeface="Arial" panose="020B0604020202020204" pitchFamily="34" charset="0"/>
                  <a:buChar char="•"/>
                </a:pPr>
                <a:endParaRPr lang="it-IT" sz="1400" b="1"/>
              </a:p>
              <a:p>
                <a:pPr algn="just"/>
                <a:endParaRPr lang="it-IT" sz="1400" b="1"/>
              </a:p>
              <a:p>
                <a:pPr marL="285750" indent="-285750" algn="just">
                  <a:buFont typeface="Arial" panose="020B0604020202020204" pitchFamily="34" charset="0"/>
                  <a:buChar char="•"/>
                </a:pPr>
                <a:endParaRPr lang="it-IT" sz="1400"/>
              </a:p>
              <a:p>
                <a:pPr algn="just"/>
                <a:endParaRPr lang="it-IT" sz="1400"/>
              </a:p>
              <a:p>
                <a:pPr algn="just"/>
                <a:endParaRPr lang="it-IT" sz="1400"/>
              </a:p>
              <a:p>
                <a:endParaRPr lang="it-IT" sz="1400"/>
              </a:p>
            </p:txBody>
          </p:sp>
        </mc:Choice>
        <mc:Fallback xmlns="">
          <p:sp>
            <p:nvSpPr>
              <p:cNvPr id="7" name="TextBox 6">
                <a:extLst>
                  <a:ext uri="{FF2B5EF4-FFF2-40B4-BE49-F238E27FC236}">
                    <a16:creationId xmlns:a16="http://schemas.microsoft.com/office/drawing/2014/main" id="{D1A582D0-71BA-4494-A168-61A70CE58D14}"/>
                  </a:ext>
                </a:extLst>
              </p:cNvPr>
              <p:cNvSpPr txBox="1">
                <a:spLocks noRot="1" noChangeAspect="1" noMove="1" noResize="1" noEditPoints="1" noAdjustHandles="1" noChangeArrowheads="1" noChangeShapeType="1" noTextEdit="1"/>
              </p:cNvSpPr>
              <p:nvPr/>
            </p:nvSpPr>
            <p:spPr>
              <a:xfrm>
                <a:off x="131074" y="2017614"/>
                <a:ext cx="2322566" cy="3754874"/>
              </a:xfrm>
              <a:prstGeom prst="rect">
                <a:avLst/>
              </a:prstGeom>
              <a:blipFill>
                <a:blip r:embed="rId4"/>
                <a:stretch>
                  <a:fillRect l="-525" t="-325" r="-787"/>
                </a:stretch>
              </a:blipFill>
            </p:spPr>
            <p:txBody>
              <a:bodyPr/>
              <a:lstStyle/>
              <a:p>
                <a:r>
                  <a:rPr lang="en-US">
                    <a:noFill/>
                  </a:rPr>
                  <a:t> </a:t>
                </a:r>
              </a:p>
            </p:txBody>
          </p:sp>
        </mc:Fallback>
      </mc:AlternateContent>
    </p:spTree>
    <p:extLst>
      <p:ext uri="{BB962C8B-B14F-4D97-AF65-F5344CB8AC3E}">
        <p14:creationId xmlns:p14="http://schemas.microsoft.com/office/powerpoint/2010/main" val="1323556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a:latin typeface="+mj-lt"/>
              </a:rPr>
              <a:t>Skip – Data </a:t>
            </a:r>
            <a:r>
              <a:rPr lang="it-IT" sz="2500" b="0" err="1">
                <a:latin typeface="+mj-lt"/>
              </a:rPr>
              <a:t>Synchronization</a:t>
            </a:r>
            <a:r>
              <a:rPr lang="it-IT" sz="2500" b="0">
                <a:latin typeface="+mj-lt"/>
              </a:rPr>
              <a:t> (step 2)</a:t>
            </a: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2" y="6349502"/>
            <a:ext cx="3047653" cy="369332"/>
          </a:xfrm>
          <a:prstGeom prst="rect">
            <a:avLst/>
          </a:prstGeom>
          <a:solidFill>
            <a:srgbClr val="728FA5"/>
          </a:solidFill>
        </p:spPr>
        <p:txBody>
          <a:bodyPr wrap="square" rtlCol="0">
            <a:spAutoFit/>
          </a:bodyPr>
          <a:lstStyle/>
          <a:p>
            <a:endParaRPr lang="it-IT"/>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1A582D0-71BA-4494-A168-61A70CE58D14}"/>
                  </a:ext>
                </a:extLst>
              </p:cNvPr>
              <p:cNvSpPr txBox="1"/>
              <p:nvPr/>
            </p:nvSpPr>
            <p:spPr>
              <a:xfrm>
                <a:off x="390154" y="1696390"/>
                <a:ext cx="2459726" cy="3935052"/>
              </a:xfrm>
              <a:prstGeom prst="rect">
                <a:avLst/>
              </a:prstGeom>
              <a:noFill/>
            </p:spPr>
            <p:txBody>
              <a:bodyPr wrap="square" rtlCol="0">
                <a:spAutoFit/>
              </a:bodyPr>
              <a:lstStyle/>
              <a:p>
                <a:pPr marL="285750" indent="-285750" algn="just">
                  <a:buFont typeface="Arial" panose="020B0604020202020204" pitchFamily="34" charset="0"/>
                  <a:buChar char="•"/>
                </a:pPr>
                <a:r>
                  <a:rPr lang="it-IT" sz="1400" b="1"/>
                  <a:t>Cross-</a:t>
                </a:r>
                <a:r>
                  <a:rPr lang="it-IT" sz="1400" b="1" err="1"/>
                  <a:t>Correlation</a:t>
                </a:r>
                <a:r>
                  <a:rPr lang="it-IT" sz="1400" b="1"/>
                  <a:t> between the two </a:t>
                </a:r>
                <a:r>
                  <a:rPr lang="it-IT" sz="1400" b="1" err="1"/>
                  <a:t>signals</a:t>
                </a:r>
                <a:r>
                  <a:rPr lang="it-IT" sz="1400" b="1"/>
                  <a:t>:</a:t>
                </a:r>
              </a:p>
              <a:p>
                <a:pPr algn="just"/>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𝑹</m:t>
                          </m:r>
                        </m:e>
                        <m:sub>
                          <m:r>
                            <a:rPr lang="it-IT" sz="1400" b="1" i="1" smtClean="0">
                              <a:latin typeface="Cambria Math" panose="02040503050406030204" pitchFamily="18" charset="0"/>
                            </a:rPr>
                            <m:t>𝒂𝒌</m:t>
                          </m:r>
                        </m:sub>
                      </m:sSub>
                      <m:r>
                        <a:rPr lang="it-IT" sz="1400" b="1" i="1" smtClean="0">
                          <a:latin typeface="Cambria Math" panose="02040503050406030204" pitchFamily="18" charset="0"/>
                        </a:rPr>
                        <m:t>=</m:t>
                      </m:r>
                      <m:nary>
                        <m:naryPr>
                          <m:chr m:val="∑"/>
                          <m:ctrlPr>
                            <a:rPr lang="it-IT" sz="1400" b="1" i="1" smtClean="0">
                              <a:latin typeface="Cambria Math" panose="02040503050406030204" pitchFamily="18" charset="0"/>
                            </a:rPr>
                          </m:ctrlPr>
                        </m:naryPr>
                        <m:sub>
                          <m:r>
                            <m:rPr>
                              <m:brk m:alnAt="23"/>
                            </m:rPr>
                            <a:rPr lang="it-IT" sz="1400" b="1" i="1" smtClean="0">
                              <a:latin typeface="Cambria Math" panose="02040503050406030204" pitchFamily="18" charset="0"/>
                            </a:rPr>
                            <m:t>𝒏</m:t>
                          </m:r>
                          <m:r>
                            <a:rPr lang="it-IT" sz="1400" b="1" i="1" smtClean="0">
                              <a:latin typeface="Cambria Math" panose="02040503050406030204" pitchFamily="18" charset="0"/>
                            </a:rPr>
                            <m:t>=</m:t>
                          </m:r>
                          <m:r>
                            <a:rPr lang="it-IT" sz="1400" b="1" i="1" smtClean="0">
                              <a:latin typeface="Cambria Math" panose="02040503050406030204" pitchFamily="18" charset="0"/>
                            </a:rPr>
                            <m:t>𝟎</m:t>
                          </m:r>
                        </m:sub>
                        <m:sup>
                          <m:r>
                            <a:rPr lang="it-IT" sz="1400" b="1" i="1" smtClean="0">
                              <a:latin typeface="Cambria Math" panose="02040503050406030204" pitchFamily="18" charset="0"/>
                            </a:rPr>
                            <m:t>𝑵</m:t>
                          </m:r>
                          <m:r>
                            <a:rPr lang="it-IT" sz="1400" b="1" i="1" smtClean="0">
                              <a:latin typeface="Cambria Math" panose="02040503050406030204" pitchFamily="18" charset="0"/>
                            </a:rPr>
                            <m:t>−</m:t>
                          </m:r>
                          <m:r>
                            <a:rPr lang="it-IT" sz="1400" b="1" i="1" smtClean="0">
                              <a:latin typeface="Cambria Math" panose="02040503050406030204" pitchFamily="18" charset="0"/>
                            </a:rPr>
                            <m:t>𝟏</m:t>
                          </m:r>
                        </m:sup>
                        <m:e>
                          <m:r>
                            <a:rPr lang="it-IT" sz="1400" b="1" i="1" smtClean="0">
                              <a:latin typeface="Cambria Math" panose="02040503050406030204" pitchFamily="18" charset="0"/>
                            </a:rPr>
                            <m:t>𝒌</m:t>
                          </m:r>
                          <m:d>
                            <m:dPr>
                              <m:ctrlPr>
                                <a:rPr lang="it-IT" sz="1400" b="1" i="1" smtClean="0">
                                  <a:latin typeface="Cambria Math" panose="02040503050406030204" pitchFamily="18" charset="0"/>
                                </a:rPr>
                              </m:ctrlPr>
                            </m:dPr>
                            <m:e>
                              <m:r>
                                <a:rPr lang="it-IT" sz="1400" b="1" i="1" smtClean="0">
                                  <a:latin typeface="Cambria Math" panose="02040503050406030204" pitchFamily="18" charset="0"/>
                                </a:rPr>
                                <m:t>𝒏</m:t>
                              </m:r>
                              <m:r>
                                <a:rPr lang="it-IT" sz="1400" b="1" i="1" smtClean="0">
                                  <a:latin typeface="Cambria Math" panose="02040503050406030204" pitchFamily="18" charset="0"/>
                                </a:rPr>
                                <m:t>−</m:t>
                              </m:r>
                              <m:r>
                                <a:rPr lang="it-IT" sz="1400" b="1" i="1" smtClean="0">
                                  <a:latin typeface="Cambria Math" panose="02040503050406030204" pitchFamily="18" charset="0"/>
                                </a:rPr>
                                <m:t>𝒊</m:t>
                              </m:r>
                            </m:e>
                          </m:d>
                          <m:r>
                            <a:rPr lang="it-IT" sz="1400" b="1" i="1" smtClean="0">
                              <a:latin typeface="Cambria Math" panose="02040503050406030204" pitchFamily="18" charset="0"/>
                            </a:rPr>
                            <m:t>𝒂</m:t>
                          </m:r>
                          <m:r>
                            <a:rPr lang="it-IT" sz="1400" b="1" i="1" smtClean="0">
                              <a:latin typeface="Cambria Math" panose="02040503050406030204" pitchFamily="18" charset="0"/>
                            </a:rPr>
                            <m:t>(</m:t>
                          </m:r>
                          <m:r>
                            <a:rPr lang="it-IT" sz="1400" b="1" i="1" smtClean="0">
                              <a:latin typeface="Cambria Math" panose="02040503050406030204" pitchFamily="18" charset="0"/>
                            </a:rPr>
                            <m:t>𝒏</m:t>
                          </m:r>
                          <m:r>
                            <a:rPr lang="it-IT" sz="1400" b="1" i="1" smtClean="0">
                              <a:latin typeface="Cambria Math" panose="02040503050406030204" pitchFamily="18" charset="0"/>
                            </a:rPr>
                            <m:t>)</m:t>
                          </m:r>
                        </m:e>
                      </m:nary>
                    </m:oMath>
                  </m:oMathPara>
                </a14:m>
                <a:endParaRPr lang="it-IT" sz="1400" b="1"/>
              </a:p>
              <a:p>
                <a:pPr marL="285750" indent="-285750" algn="just">
                  <a:buFont typeface="Arial" panose="020B0604020202020204" pitchFamily="34" charset="0"/>
                  <a:buChar char="•"/>
                </a:pPr>
                <a:endParaRPr lang="it-IT" sz="1400"/>
              </a:p>
              <a:p>
                <a:pPr marL="285750" indent="-285750" algn="just">
                  <a:buFont typeface="Arial" panose="020B0604020202020204" pitchFamily="34" charset="0"/>
                  <a:buChar char="•"/>
                </a:pPr>
                <a:endParaRPr lang="it-IT" sz="1400"/>
              </a:p>
              <a:p>
                <a:pPr marL="285750" indent="-285750" algn="just">
                  <a:buFont typeface="Arial" panose="020B0604020202020204" pitchFamily="34" charset="0"/>
                  <a:buChar char="•"/>
                </a:pPr>
                <a:endParaRPr lang="it-IT" sz="1400"/>
              </a:p>
              <a:p>
                <a:pPr marL="285750" indent="-285750" algn="just">
                  <a:buFont typeface="Arial" panose="020B0604020202020204" pitchFamily="34" charset="0"/>
                  <a:buChar char="•"/>
                </a:pPr>
                <a:r>
                  <a:rPr lang="it-IT" sz="1400"/>
                  <a:t>Maximum score for 94 lag-samples </a:t>
                </a:r>
                <a:r>
                  <a:rPr lang="it-IT" sz="1400">
                    <a:sym typeface="Wingdings" panose="05000000000000000000" pitchFamily="2" charset="2"/>
                  </a:rPr>
                  <a:t> </a:t>
                </a:r>
                <a:r>
                  <a:rPr lang="it-IT" sz="1400" b="1">
                    <a:sym typeface="Wingdings" panose="05000000000000000000" pitchFamily="2" charset="2"/>
                  </a:rPr>
                  <a:t>Shift of Kinect data </a:t>
                </a:r>
                <a:r>
                  <a:rPr lang="it-IT" sz="1400">
                    <a:sym typeface="Wingdings" panose="05000000000000000000" pitchFamily="2" charset="2"/>
                  </a:rPr>
                  <a:t>to perform </a:t>
                </a:r>
                <a:r>
                  <a:rPr lang="it-IT" sz="1400" b="1" err="1">
                    <a:sym typeface="Wingdings" panose="05000000000000000000" pitchFamily="2" charset="2"/>
                  </a:rPr>
                  <a:t>synchronization</a:t>
                </a:r>
                <a:r>
                  <a:rPr lang="it-IT" sz="1400">
                    <a:sym typeface="Wingdings" panose="05000000000000000000" pitchFamily="2" charset="2"/>
                  </a:rPr>
                  <a:t> </a:t>
                </a:r>
                <a:endParaRPr lang="it-IT" sz="1400"/>
              </a:p>
              <a:p>
                <a:pPr algn="just"/>
                <a:endParaRPr lang="it-IT" sz="1400"/>
              </a:p>
              <a:p>
                <a:pPr algn="just"/>
                <a:endParaRPr lang="it-IT" sz="1400"/>
              </a:p>
              <a:p>
                <a:pPr algn="just"/>
                <a:endParaRPr lang="it-IT" sz="1400"/>
              </a:p>
              <a:p>
                <a:pPr marL="285750" indent="-285750" algn="just">
                  <a:buFont typeface="Arial" panose="020B0604020202020204" pitchFamily="34" charset="0"/>
                  <a:buChar char="•"/>
                </a:pPr>
                <a:r>
                  <a:rPr lang="it-IT" sz="1400" err="1"/>
                  <a:t>Finally</a:t>
                </a:r>
                <a:r>
                  <a:rPr lang="it-IT" sz="1400"/>
                  <a:t>, </a:t>
                </a:r>
                <a:r>
                  <a:rPr lang="it-IT" sz="1400" b="1" err="1"/>
                  <a:t>truncate</a:t>
                </a:r>
                <a:r>
                  <a:rPr lang="it-IT" sz="1400" b="1"/>
                  <a:t> IMU data </a:t>
                </a:r>
                <a:r>
                  <a:rPr lang="it-IT" sz="1400"/>
                  <a:t>to the </a:t>
                </a:r>
                <a:r>
                  <a:rPr lang="it-IT" sz="1400" err="1"/>
                  <a:t>edges</a:t>
                </a:r>
                <a:r>
                  <a:rPr lang="it-IT" sz="1400"/>
                  <a:t> </a:t>
                </a:r>
              </a:p>
              <a:p>
                <a:endParaRPr lang="it-IT" sz="1400"/>
              </a:p>
            </p:txBody>
          </p:sp>
        </mc:Choice>
        <mc:Fallback xmlns="">
          <p:sp>
            <p:nvSpPr>
              <p:cNvPr id="7" name="TextBox 6">
                <a:extLst>
                  <a:ext uri="{FF2B5EF4-FFF2-40B4-BE49-F238E27FC236}">
                    <a16:creationId xmlns:a16="http://schemas.microsoft.com/office/drawing/2014/main" id="{D1A582D0-71BA-4494-A168-61A70CE58D14}"/>
                  </a:ext>
                </a:extLst>
              </p:cNvPr>
              <p:cNvSpPr txBox="1">
                <a:spLocks noRot="1" noChangeAspect="1" noMove="1" noResize="1" noEditPoints="1" noAdjustHandles="1" noChangeArrowheads="1" noChangeShapeType="1" noTextEdit="1"/>
              </p:cNvSpPr>
              <p:nvPr/>
            </p:nvSpPr>
            <p:spPr>
              <a:xfrm>
                <a:off x="390154" y="1696390"/>
                <a:ext cx="2459726" cy="3935052"/>
              </a:xfrm>
              <a:prstGeom prst="rect">
                <a:avLst/>
              </a:prstGeom>
              <a:blipFill>
                <a:blip r:embed="rId3"/>
                <a:stretch>
                  <a:fillRect l="-248" t="-155" r="-495"/>
                </a:stretch>
              </a:blipFill>
            </p:spPr>
            <p:txBody>
              <a:bodyPr/>
              <a:lstStyle/>
              <a:p>
                <a:r>
                  <a:rPr lang="en-US">
                    <a:noFill/>
                  </a:rPr>
                  <a:t> </a:t>
                </a:r>
              </a:p>
            </p:txBody>
          </p:sp>
        </mc:Fallback>
      </mc:AlternateContent>
      <p:pic>
        <p:nvPicPr>
          <p:cNvPr id="6" name="Picture 5" descr="Chart&#10;&#10;Description automatically generated with medium confidence">
            <a:extLst>
              <a:ext uri="{FF2B5EF4-FFF2-40B4-BE49-F238E27FC236}">
                <a16:creationId xmlns:a16="http://schemas.microsoft.com/office/drawing/2014/main" id="{86423A4B-7D75-43A1-96F7-6C943AC4E8F0}"/>
              </a:ext>
            </a:extLst>
          </p:cNvPr>
          <p:cNvPicPr>
            <a:picLocks noChangeAspect="1"/>
          </p:cNvPicPr>
          <p:nvPr/>
        </p:nvPicPr>
        <p:blipFill rotWithShape="1">
          <a:blip r:embed="rId4"/>
          <a:srcRect l="9250" t="4912" r="8584" b="5858"/>
          <a:stretch/>
        </p:blipFill>
        <p:spPr>
          <a:xfrm>
            <a:off x="274436" y="1312599"/>
            <a:ext cx="8682722" cy="4596735"/>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C011EF8E-FC94-42B7-8905-E3316D521798}"/>
              </a:ext>
            </a:extLst>
          </p:cNvPr>
          <p:cNvPicPr>
            <a:picLocks noChangeAspect="1"/>
          </p:cNvPicPr>
          <p:nvPr/>
        </p:nvPicPr>
        <p:blipFill rotWithShape="1">
          <a:blip r:embed="rId5"/>
          <a:srcRect l="27736" t="4409" r="23072" b="4871"/>
          <a:stretch/>
        </p:blipFill>
        <p:spPr>
          <a:xfrm>
            <a:off x="3581284" y="1286675"/>
            <a:ext cx="5288280" cy="4754481"/>
          </a:xfrm>
          <a:prstGeom prst="rect">
            <a:avLst/>
          </a:prstGeom>
        </p:spPr>
      </p:pic>
    </p:spTree>
    <p:extLst>
      <p:ext uri="{BB962C8B-B14F-4D97-AF65-F5344CB8AC3E}">
        <p14:creationId xmlns:p14="http://schemas.microsoft.com/office/powerpoint/2010/main" val="86379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chart&#10;&#10;Description automatically generated">
            <a:extLst>
              <a:ext uri="{FF2B5EF4-FFF2-40B4-BE49-F238E27FC236}">
                <a16:creationId xmlns:a16="http://schemas.microsoft.com/office/drawing/2014/main" id="{FAC654A1-DF55-42F4-A013-4C8F7D1111D8}"/>
              </a:ext>
            </a:extLst>
          </p:cNvPr>
          <p:cNvPicPr>
            <a:picLocks noChangeAspect="1"/>
          </p:cNvPicPr>
          <p:nvPr/>
        </p:nvPicPr>
        <p:blipFill rotWithShape="1">
          <a:blip r:embed="rId3"/>
          <a:srcRect l="9250" t="4358" r="8000" b="6411"/>
          <a:stretch/>
        </p:blipFill>
        <p:spPr>
          <a:xfrm>
            <a:off x="150867" y="1303020"/>
            <a:ext cx="8842266" cy="4648200"/>
          </a:xfrm>
          <a:prstGeom prst="rect">
            <a:avLst/>
          </a:prstGeom>
        </p:spPr>
      </p:pic>
      <p:sp>
        <p:nvSpPr>
          <p:cNvPr id="2" name="Titolo 1"/>
          <p:cNvSpPr>
            <a:spLocks noGrp="1"/>
          </p:cNvSpPr>
          <p:nvPr>
            <p:ph type="title"/>
          </p:nvPr>
        </p:nvSpPr>
        <p:spPr/>
        <p:txBody>
          <a:bodyPr anchor="ctr">
            <a:normAutofit/>
          </a:bodyPr>
          <a:lstStyle/>
          <a:p>
            <a:r>
              <a:rPr lang="it-IT" sz="2500" b="0">
                <a:latin typeface="+mj-lt"/>
              </a:rPr>
              <a:t>Skip – Data </a:t>
            </a:r>
            <a:r>
              <a:rPr lang="it-IT" sz="2500" b="0" err="1">
                <a:latin typeface="+mj-lt"/>
              </a:rPr>
              <a:t>Synchronization</a:t>
            </a:r>
            <a:r>
              <a:rPr lang="it-IT" sz="2500" b="0">
                <a:latin typeface="+mj-lt"/>
              </a:rPr>
              <a:t> (step 3)</a:t>
            </a: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2" y="6349502"/>
            <a:ext cx="3047653" cy="369332"/>
          </a:xfrm>
          <a:prstGeom prst="rect">
            <a:avLst/>
          </a:prstGeom>
          <a:solidFill>
            <a:srgbClr val="728FA5"/>
          </a:solidFill>
        </p:spPr>
        <p:txBody>
          <a:bodyPr wrap="square" rtlCol="0">
            <a:spAutoFit/>
          </a:bodyPr>
          <a:lstStyle/>
          <a:p>
            <a:endParaRPr lang="it-IT"/>
          </a:p>
        </p:txBody>
      </p:sp>
    </p:spTree>
    <p:extLst>
      <p:ext uri="{BB962C8B-B14F-4D97-AF65-F5344CB8AC3E}">
        <p14:creationId xmlns:p14="http://schemas.microsoft.com/office/powerpoint/2010/main" val="2674315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a:latin typeface="+mj-lt"/>
              </a:rPr>
              <a:t>Skip – Kinect Data Analysis</a:t>
            </a: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2" y="6349502"/>
            <a:ext cx="3047653" cy="369332"/>
          </a:xfrm>
          <a:prstGeom prst="rect">
            <a:avLst/>
          </a:prstGeom>
          <a:solidFill>
            <a:srgbClr val="728FA5"/>
          </a:solidFill>
        </p:spPr>
        <p:txBody>
          <a:bodyPr wrap="square" rtlCol="0">
            <a:spAutoFit/>
          </a:bodyPr>
          <a:lstStyle/>
          <a:p>
            <a:endParaRPr lang="it-IT"/>
          </a:p>
        </p:txBody>
      </p:sp>
      <p:pic>
        <p:nvPicPr>
          <p:cNvPr id="8" name="Picture 7" descr="A picture containing graphical user interface&#10;&#10;Description automatically generated">
            <a:extLst>
              <a:ext uri="{FF2B5EF4-FFF2-40B4-BE49-F238E27FC236}">
                <a16:creationId xmlns:a16="http://schemas.microsoft.com/office/drawing/2014/main" id="{A20F0F98-717C-44B2-8820-4C5045E4F166}"/>
              </a:ext>
            </a:extLst>
          </p:cNvPr>
          <p:cNvPicPr>
            <a:picLocks noChangeAspect="1"/>
          </p:cNvPicPr>
          <p:nvPr/>
        </p:nvPicPr>
        <p:blipFill rotWithShape="1">
          <a:blip r:embed="rId3"/>
          <a:srcRect l="7534" t="3349" r="7695" b="1780"/>
          <a:stretch/>
        </p:blipFill>
        <p:spPr>
          <a:xfrm>
            <a:off x="3061920" y="1610402"/>
            <a:ext cx="5991265" cy="380109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2E2AB7-DCC7-40AA-8F53-ADBBE3C0B447}"/>
                  </a:ext>
                </a:extLst>
              </p:cNvPr>
              <p:cNvSpPr txBox="1"/>
              <p:nvPr/>
            </p:nvSpPr>
            <p:spPr>
              <a:xfrm>
                <a:off x="14268" y="1807228"/>
                <a:ext cx="3047652" cy="4663905"/>
              </a:xfrm>
              <a:prstGeom prst="rect">
                <a:avLst/>
              </a:prstGeom>
              <a:noFill/>
            </p:spPr>
            <p:txBody>
              <a:bodyPr wrap="square" rtlCol="0">
                <a:spAutoFit/>
              </a:bodyPr>
              <a:lstStyle/>
              <a:p>
                <a:pPr marL="285750" indent="-285750" algn="just">
                  <a:buFont typeface="Arial" panose="020B0604020202020204" pitchFamily="34" charset="0"/>
                  <a:buChar char="•"/>
                </a:pPr>
                <a:r>
                  <a:rPr lang="it-IT" sz="1400" b="1"/>
                  <a:t>Goals: </a:t>
                </a:r>
                <a:r>
                  <a:rPr lang="it-IT" sz="1400" b="1" err="1"/>
                  <a:t>find</a:t>
                </a:r>
                <a:r>
                  <a:rPr lang="it-IT" sz="1400" b="1"/>
                  <a:t> max and minimum y-position </a:t>
                </a:r>
                <a:r>
                  <a:rPr lang="it-IT" sz="1400" b="1" err="1"/>
                  <a:t>at</a:t>
                </a:r>
                <a:r>
                  <a:rPr lang="it-IT" sz="1400" b="1"/>
                  <a:t> each skip step performed. </a:t>
                </a:r>
              </a:p>
              <a:p>
                <a:pPr marL="285750" indent="-285750" algn="just">
                  <a:buFont typeface="Arial" panose="020B0604020202020204" pitchFamily="34" charset="0"/>
                  <a:buChar char="•"/>
                </a:pPr>
                <a:endParaRPr lang="it-IT" sz="1400" b="1"/>
              </a:p>
              <a:p>
                <a:pPr marL="285750" indent="-285750" algn="just">
                  <a:buFont typeface="Arial" panose="020B0604020202020204" pitchFamily="34" charset="0"/>
                  <a:buChar char="•"/>
                </a:pPr>
                <a:r>
                  <a:rPr lang="it-IT" sz="1400" b="1"/>
                  <a:t>Method: </a:t>
                </a:r>
                <a:r>
                  <a:rPr lang="it-IT" sz="1400" err="1"/>
                  <a:t>Computation</a:t>
                </a:r>
                <a:r>
                  <a:rPr lang="it-IT" sz="1400"/>
                  <a:t> of </a:t>
                </a:r>
                <a:r>
                  <a:rPr lang="it-IT" sz="1400" err="1"/>
                  <a:t>velocity</a:t>
                </a:r>
                <a:r>
                  <a:rPr lang="it-IT" sz="1400"/>
                  <a:t> (as position derivative): </a:t>
                </a:r>
              </a:p>
              <a:p>
                <a:pPr algn="just"/>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𝒅𝒆𝒓</m:t>
                      </m:r>
                      <m:r>
                        <a:rPr lang="it-IT" sz="1400" b="1" i="1" smtClean="0">
                          <a:latin typeface="Cambria Math" panose="02040503050406030204" pitchFamily="18" charset="0"/>
                        </a:rPr>
                        <m:t>(</m:t>
                      </m:r>
                      <m:r>
                        <a:rPr lang="it-IT" sz="1400" b="1" i="1" smtClean="0">
                          <a:latin typeface="Cambria Math" panose="02040503050406030204" pitchFamily="18" charset="0"/>
                        </a:rPr>
                        <m:t>𝒕</m:t>
                      </m:r>
                      <m:r>
                        <a:rPr lang="it-IT" sz="1400" b="1" i="1" smtClean="0">
                          <a:latin typeface="Cambria Math" panose="02040503050406030204" pitchFamily="18" charset="0"/>
                        </a:rPr>
                        <m:t>)=</m:t>
                      </m:r>
                      <m:f>
                        <m:fPr>
                          <m:ctrlPr>
                            <a:rPr lang="it-IT" sz="1400" b="1" i="1" smtClean="0">
                              <a:latin typeface="Cambria Math" panose="02040503050406030204" pitchFamily="18" charset="0"/>
                            </a:rPr>
                          </m:ctrlPr>
                        </m:fPr>
                        <m:num>
                          <m:r>
                            <a:rPr lang="it-IT" sz="1400" b="1" i="1" smtClean="0">
                              <a:latin typeface="Cambria Math" panose="02040503050406030204" pitchFamily="18" charset="0"/>
                            </a:rPr>
                            <m:t>𝒑𝒐</m:t>
                          </m:r>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𝒔</m:t>
                              </m:r>
                            </m:e>
                            <m:sub>
                              <m:r>
                                <a:rPr lang="it-IT" sz="1400" b="1" i="1" smtClean="0">
                                  <a:latin typeface="Cambria Math" panose="02040503050406030204" pitchFamily="18" charset="0"/>
                                </a:rPr>
                                <m:t>𝑲</m:t>
                              </m:r>
                            </m:sub>
                          </m:sSub>
                          <m:d>
                            <m:dPr>
                              <m:ctrlPr>
                                <a:rPr lang="it-IT" sz="1400" b="1" i="1" smtClean="0">
                                  <a:latin typeface="Cambria Math" panose="02040503050406030204" pitchFamily="18" charset="0"/>
                                </a:rPr>
                              </m:ctrlPr>
                            </m:dPr>
                            <m:e>
                              <m:r>
                                <a:rPr lang="it-IT" sz="1400" b="1" i="1" smtClean="0">
                                  <a:latin typeface="Cambria Math" panose="02040503050406030204" pitchFamily="18" charset="0"/>
                                </a:rPr>
                                <m:t>𝒕</m:t>
                              </m:r>
                            </m:e>
                          </m:d>
                        </m:num>
                        <m:den>
                          <m:r>
                            <a:rPr lang="it-IT" sz="1400" b="1" i="1" smtClean="0">
                              <a:latin typeface="Cambria Math" panose="02040503050406030204" pitchFamily="18" charset="0"/>
                            </a:rPr>
                            <m:t>𝟏</m:t>
                          </m:r>
                          <m:r>
                            <a:rPr lang="it-IT" sz="1400" b="1" i="1" smtClean="0">
                              <a:latin typeface="Cambria Math" panose="02040503050406030204" pitchFamily="18" charset="0"/>
                            </a:rPr>
                            <m:t>/</m:t>
                          </m:r>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𝒇</m:t>
                              </m:r>
                            </m:e>
                            <m:sub>
                              <m:r>
                                <a:rPr lang="it-IT" sz="1400" b="1" i="1" smtClean="0">
                                  <a:latin typeface="Cambria Math" panose="02040503050406030204" pitchFamily="18" charset="0"/>
                                </a:rPr>
                                <m:t>𝒊𝒏𝒕𝒆𝒓𝒑</m:t>
                              </m:r>
                            </m:sub>
                          </m:sSub>
                        </m:den>
                      </m:f>
                    </m:oMath>
                  </m:oMathPara>
                </a14:m>
                <a:endParaRPr lang="it-IT" sz="1400" b="1"/>
              </a:p>
              <a:p>
                <a:pPr marL="285750" indent="-285750" algn="just">
                  <a:buFont typeface="Arial" panose="020B0604020202020204" pitchFamily="34" charset="0"/>
                  <a:buChar char="•"/>
                </a:pPr>
                <a:endParaRPr lang="it-IT" sz="1400"/>
              </a:p>
              <a:p>
                <a:pPr marL="285750" indent="-285750" algn="just">
                  <a:buFont typeface="Arial" panose="020B0604020202020204" pitchFamily="34" charset="0"/>
                  <a:buChar char="•"/>
                </a:pPr>
                <a:r>
                  <a:rPr lang="it-IT" sz="1400" b="1" err="1"/>
                  <a:t>Implementation</a:t>
                </a:r>
                <a:r>
                  <a:rPr lang="it-IT" sz="1400" b="1"/>
                  <a:t> of </a:t>
                </a:r>
                <a:r>
                  <a:rPr lang="it-IT" sz="1400" b="1" err="1"/>
                  <a:t>peaks</a:t>
                </a:r>
                <a:r>
                  <a:rPr lang="it-IT" sz="1400" b="1"/>
                  <a:t> detector algorithm </a:t>
                </a:r>
                <a:r>
                  <a:rPr lang="it-IT" sz="1400"/>
                  <a:t>to </a:t>
                </a:r>
                <a:r>
                  <a:rPr lang="it-IT" sz="1400" err="1"/>
                  <a:t>search</a:t>
                </a:r>
                <a:r>
                  <a:rPr lang="it-IT" sz="1400"/>
                  <a:t> for minimum each N-samples</a:t>
                </a:r>
              </a:p>
              <a:p>
                <a:pPr marL="285750" indent="-285750" algn="just">
                  <a:buFont typeface="Arial" panose="020B0604020202020204" pitchFamily="34" charset="0"/>
                  <a:buChar char="•"/>
                </a:pPr>
                <a:endParaRPr lang="it-IT" sz="1400"/>
              </a:p>
              <a:p>
                <a:pPr marL="285750" indent="-285750" algn="just">
                  <a:buFont typeface="Arial" panose="020B0604020202020204" pitchFamily="34" charset="0"/>
                  <a:buChar char="•"/>
                </a:pPr>
                <a:r>
                  <a:rPr lang="it-IT" sz="1400" b="1"/>
                  <a:t>Save first two indexes </a:t>
                </a:r>
                <a:r>
                  <a:rPr lang="it-IT" sz="1400"/>
                  <a:t>in each window where the derivative </a:t>
                </a:r>
                <a:r>
                  <a:rPr lang="it-IT" sz="1400" err="1"/>
                  <a:t>is</a:t>
                </a:r>
                <a:r>
                  <a:rPr lang="it-IT" sz="1400"/>
                  <a:t> </a:t>
                </a:r>
                <a:r>
                  <a:rPr lang="it-IT" sz="1400" err="1"/>
                  <a:t>null</a:t>
                </a:r>
                <a:r>
                  <a:rPr lang="it-IT" sz="1400"/>
                  <a:t> (i.e. max and min position </a:t>
                </a:r>
                <a:r>
                  <a:rPr lang="it-IT" sz="1400" err="1"/>
                  <a:t>peaks</a:t>
                </a:r>
                <a:r>
                  <a:rPr lang="it-IT" sz="1400"/>
                  <a:t>)</a:t>
                </a:r>
              </a:p>
              <a:p>
                <a:pPr algn="just"/>
                <a:endParaRPr lang="it-IT" sz="1400" b="1"/>
              </a:p>
              <a:p>
                <a:pPr marL="285750" indent="-285750" algn="just">
                  <a:buFont typeface="Arial" panose="020B0604020202020204" pitchFamily="34" charset="0"/>
                  <a:buChar char="•"/>
                </a:pPr>
                <a:endParaRPr lang="it-IT" sz="1400"/>
              </a:p>
              <a:p>
                <a:pPr algn="just"/>
                <a:endParaRPr lang="it-IT" sz="1400"/>
              </a:p>
              <a:p>
                <a:pPr algn="just"/>
                <a:endParaRPr lang="it-IT" sz="1400"/>
              </a:p>
              <a:p>
                <a:endParaRPr lang="it-IT" sz="1400"/>
              </a:p>
            </p:txBody>
          </p:sp>
        </mc:Choice>
        <mc:Fallback xmlns="">
          <p:sp>
            <p:nvSpPr>
              <p:cNvPr id="9" name="TextBox 8">
                <a:extLst>
                  <a:ext uri="{FF2B5EF4-FFF2-40B4-BE49-F238E27FC236}">
                    <a16:creationId xmlns:a16="http://schemas.microsoft.com/office/drawing/2014/main" id="{132E2AB7-DCC7-40AA-8F53-ADBBE3C0B447}"/>
                  </a:ext>
                </a:extLst>
              </p:cNvPr>
              <p:cNvSpPr txBox="1">
                <a:spLocks noRot="1" noChangeAspect="1" noMove="1" noResize="1" noEditPoints="1" noAdjustHandles="1" noChangeArrowheads="1" noChangeShapeType="1" noTextEdit="1"/>
              </p:cNvSpPr>
              <p:nvPr/>
            </p:nvSpPr>
            <p:spPr>
              <a:xfrm>
                <a:off x="14268" y="1807228"/>
                <a:ext cx="3047652" cy="4663905"/>
              </a:xfrm>
              <a:prstGeom prst="rect">
                <a:avLst/>
              </a:prstGeom>
              <a:blipFill>
                <a:blip r:embed="rId4"/>
                <a:stretch>
                  <a:fillRect l="-200" t="-131" r="-600"/>
                </a:stretch>
              </a:blipFill>
            </p:spPr>
            <p:txBody>
              <a:bodyPr/>
              <a:lstStyle/>
              <a:p>
                <a:r>
                  <a:rPr lang="en-US">
                    <a:noFill/>
                  </a:rPr>
                  <a:t> </a:t>
                </a:r>
              </a:p>
            </p:txBody>
          </p:sp>
        </mc:Fallback>
      </mc:AlternateContent>
    </p:spTree>
    <p:extLst>
      <p:ext uri="{BB962C8B-B14F-4D97-AF65-F5344CB8AC3E}">
        <p14:creationId xmlns:p14="http://schemas.microsoft.com/office/powerpoint/2010/main" val="687871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a:latin typeface="+mj-lt"/>
              </a:rPr>
              <a:t>Skip – IMU Data Analysis</a:t>
            </a: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2" y="6349502"/>
            <a:ext cx="3047653" cy="369332"/>
          </a:xfrm>
          <a:prstGeom prst="rect">
            <a:avLst/>
          </a:prstGeom>
          <a:solidFill>
            <a:srgbClr val="728FA5"/>
          </a:solidFill>
        </p:spPr>
        <p:txBody>
          <a:bodyPr wrap="square" rtlCol="0">
            <a:spAutoFit/>
          </a:bodyPr>
          <a:lstStyle/>
          <a:p>
            <a:endParaRPr lang="it-IT"/>
          </a:p>
        </p:txBody>
      </p:sp>
      <p:sp>
        <p:nvSpPr>
          <p:cNvPr id="9" name="TextBox 8">
            <a:extLst>
              <a:ext uri="{FF2B5EF4-FFF2-40B4-BE49-F238E27FC236}">
                <a16:creationId xmlns:a16="http://schemas.microsoft.com/office/drawing/2014/main" id="{132E2AB7-DCC7-40AA-8F53-ADBBE3C0B447}"/>
              </a:ext>
            </a:extLst>
          </p:cNvPr>
          <p:cNvSpPr txBox="1"/>
          <p:nvPr/>
        </p:nvSpPr>
        <p:spPr>
          <a:xfrm>
            <a:off x="14268" y="1610402"/>
            <a:ext cx="2707044" cy="4185761"/>
          </a:xfrm>
          <a:prstGeom prst="rect">
            <a:avLst/>
          </a:prstGeom>
          <a:noFill/>
        </p:spPr>
        <p:txBody>
          <a:bodyPr wrap="square" rtlCol="0">
            <a:spAutoFit/>
          </a:bodyPr>
          <a:lstStyle/>
          <a:p>
            <a:pPr marL="285750" indent="-285750" algn="just">
              <a:buFont typeface="Arial" panose="020B0604020202020204" pitchFamily="34" charset="0"/>
              <a:buChar char="•"/>
            </a:pPr>
            <a:r>
              <a:rPr lang="it-IT" sz="1400" b="1"/>
              <a:t>Goals: </a:t>
            </a:r>
            <a:r>
              <a:rPr lang="it-IT" sz="1400" b="1" err="1"/>
              <a:t>find</a:t>
            </a:r>
            <a:r>
              <a:rPr lang="it-IT" sz="1400" b="1"/>
              <a:t> max and minimum y-</a:t>
            </a:r>
            <a:r>
              <a:rPr lang="it-IT" sz="1400" b="1" err="1"/>
              <a:t>acceleration</a:t>
            </a:r>
            <a:r>
              <a:rPr lang="it-IT" sz="1400" b="1"/>
              <a:t> </a:t>
            </a:r>
            <a:r>
              <a:rPr lang="it-IT" sz="1400" b="1" err="1"/>
              <a:t>at</a:t>
            </a:r>
            <a:r>
              <a:rPr lang="it-IT" sz="1400" b="1"/>
              <a:t> each skip step performed. </a:t>
            </a:r>
          </a:p>
          <a:p>
            <a:pPr algn="just"/>
            <a:endParaRPr lang="it-IT" sz="1400"/>
          </a:p>
          <a:p>
            <a:pPr marL="285750" indent="-285750" algn="just">
              <a:buFont typeface="Arial" panose="020B0604020202020204" pitchFamily="34" charset="0"/>
              <a:buChar char="•"/>
            </a:pPr>
            <a:r>
              <a:rPr lang="it-IT" sz="1400" b="1"/>
              <a:t>Method: </a:t>
            </a:r>
            <a:r>
              <a:rPr lang="it-IT" sz="1400" err="1"/>
              <a:t>application</a:t>
            </a:r>
            <a:r>
              <a:rPr lang="it-IT" sz="1400"/>
              <a:t> of the </a:t>
            </a:r>
            <a:r>
              <a:rPr lang="it-IT" sz="1400" err="1"/>
              <a:t>peaks</a:t>
            </a:r>
            <a:r>
              <a:rPr lang="it-IT" sz="1400"/>
              <a:t> detector algorithm </a:t>
            </a:r>
            <a:r>
              <a:rPr lang="it-IT" sz="1400" err="1"/>
              <a:t>previously</a:t>
            </a:r>
            <a:r>
              <a:rPr lang="it-IT" sz="1400"/>
              <a:t> implemented. </a:t>
            </a:r>
          </a:p>
          <a:p>
            <a:pPr marL="285750" indent="-285750" algn="just">
              <a:buFont typeface="Arial" panose="020B0604020202020204" pitchFamily="34" charset="0"/>
              <a:buChar char="•"/>
            </a:pPr>
            <a:endParaRPr lang="it-IT" sz="1400" b="1"/>
          </a:p>
          <a:p>
            <a:pPr marL="285750" indent="-285750" algn="just">
              <a:buFont typeface="Arial" panose="020B0604020202020204" pitchFamily="34" charset="0"/>
              <a:buChar char="•"/>
            </a:pPr>
            <a:endParaRPr lang="it-IT" sz="1400"/>
          </a:p>
          <a:p>
            <a:pPr marL="285750" indent="-285750" algn="just">
              <a:buFont typeface="Arial" panose="020B0604020202020204" pitchFamily="34" charset="0"/>
              <a:buChar char="•"/>
            </a:pPr>
            <a:r>
              <a:rPr lang="it-IT" sz="1400" b="1"/>
              <a:t>Save indexes </a:t>
            </a:r>
            <a:r>
              <a:rPr lang="it-IT" sz="1400"/>
              <a:t>of max and minimum </a:t>
            </a:r>
            <a:r>
              <a:rPr lang="it-IT" sz="1400" err="1"/>
              <a:t>peaks</a:t>
            </a:r>
            <a:r>
              <a:rPr lang="it-IT" sz="1400"/>
              <a:t> of each window (for the </a:t>
            </a:r>
            <a:r>
              <a:rPr lang="it-IT" sz="1400" err="1"/>
              <a:t>final</a:t>
            </a:r>
            <a:r>
              <a:rPr lang="it-IT" sz="1400"/>
              <a:t> </a:t>
            </a:r>
            <a:r>
              <a:rPr lang="it-IT" sz="1400" err="1"/>
              <a:t>comparison</a:t>
            </a:r>
            <a:r>
              <a:rPr lang="it-IT" sz="1400"/>
              <a:t> in </a:t>
            </a:r>
            <a:r>
              <a:rPr lang="it-IT" sz="1400" err="1"/>
              <a:t>terms</a:t>
            </a:r>
            <a:r>
              <a:rPr lang="it-IT" sz="1400"/>
              <a:t> of frequency and </a:t>
            </a:r>
            <a:r>
              <a:rPr lang="it-IT" sz="1400" err="1"/>
              <a:t>amplitude</a:t>
            </a:r>
            <a:r>
              <a:rPr lang="it-IT" sz="1400"/>
              <a:t>) </a:t>
            </a:r>
          </a:p>
          <a:p>
            <a:pPr algn="just"/>
            <a:endParaRPr lang="it-IT" sz="1400" b="1"/>
          </a:p>
          <a:p>
            <a:pPr marL="285750" indent="-285750" algn="just">
              <a:buFont typeface="Arial" panose="020B0604020202020204" pitchFamily="34" charset="0"/>
              <a:buChar char="•"/>
            </a:pPr>
            <a:endParaRPr lang="it-IT" sz="1400"/>
          </a:p>
          <a:p>
            <a:pPr algn="just"/>
            <a:endParaRPr lang="it-IT" sz="1400"/>
          </a:p>
          <a:p>
            <a:pPr algn="just"/>
            <a:endParaRPr lang="it-IT" sz="1400"/>
          </a:p>
          <a:p>
            <a:endParaRPr lang="it-IT" sz="1400"/>
          </a:p>
        </p:txBody>
      </p:sp>
      <p:pic>
        <p:nvPicPr>
          <p:cNvPr id="5" name="Picture 4" descr="A picture containing text, needle, pencil&#10;&#10;Description automatically generated">
            <a:extLst>
              <a:ext uri="{FF2B5EF4-FFF2-40B4-BE49-F238E27FC236}">
                <a16:creationId xmlns:a16="http://schemas.microsoft.com/office/drawing/2014/main" id="{66F8737D-EB37-4C2B-A10D-103A423EA1C2}"/>
              </a:ext>
            </a:extLst>
          </p:cNvPr>
          <p:cNvPicPr>
            <a:picLocks noChangeAspect="1"/>
          </p:cNvPicPr>
          <p:nvPr/>
        </p:nvPicPr>
        <p:blipFill rotWithShape="1">
          <a:blip r:embed="rId3"/>
          <a:srcRect l="7750" t="3846" r="8083" b="1795"/>
          <a:stretch/>
        </p:blipFill>
        <p:spPr>
          <a:xfrm>
            <a:off x="2721312" y="1535206"/>
            <a:ext cx="6408420" cy="3712391"/>
          </a:xfrm>
          <a:prstGeom prst="rect">
            <a:avLst/>
          </a:prstGeom>
        </p:spPr>
      </p:pic>
    </p:spTree>
    <p:extLst>
      <p:ext uri="{BB962C8B-B14F-4D97-AF65-F5344CB8AC3E}">
        <p14:creationId xmlns:p14="http://schemas.microsoft.com/office/powerpoint/2010/main" val="3100615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a:latin typeface="+mj-lt"/>
              </a:rPr>
              <a:t>Skip – IMU and Kinect Data </a:t>
            </a:r>
            <a:r>
              <a:rPr lang="it-IT" sz="2500" b="0" err="1">
                <a:latin typeface="+mj-lt"/>
              </a:rPr>
              <a:t>Visualization</a:t>
            </a:r>
            <a:endParaRPr lang="it-IT" sz="2500" b="0">
              <a:latin typeface="+mj-lt"/>
            </a:endParaRP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2" y="6349502"/>
            <a:ext cx="3047653" cy="369332"/>
          </a:xfrm>
          <a:prstGeom prst="rect">
            <a:avLst/>
          </a:prstGeom>
          <a:solidFill>
            <a:srgbClr val="728FA5"/>
          </a:solidFill>
        </p:spPr>
        <p:txBody>
          <a:bodyPr wrap="square" rtlCol="0">
            <a:spAutoFit/>
          </a:bodyPr>
          <a:lstStyle/>
          <a:p>
            <a:endParaRPr lang="it-IT"/>
          </a:p>
        </p:txBody>
      </p:sp>
      <p:pic>
        <p:nvPicPr>
          <p:cNvPr id="6" name="Picture 5" descr="A picture containing text, writing implement&#10;&#10;Description automatically generated">
            <a:extLst>
              <a:ext uri="{FF2B5EF4-FFF2-40B4-BE49-F238E27FC236}">
                <a16:creationId xmlns:a16="http://schemas.microsoft.com/office/drawing/2014/main" id="{CAF00502-FF11-454B-A511-4B8CA43A2121}"/>
              </a:ext>
            </a:extLst>
          </p:cNvPr>
          <p:cNvPicPr>
            <a:picLocks noChangeAspect="1"/>
          </p:cNvPicPr>
          <p:nvPr/>
        </p:nvPicPr>
        <p:blipFill rotWithShape="1">
          <a:blip r:embed="rId3"/>
          <a:srcRect l="8590" t="-468" r="7334" b="550"/>
          <a:stretch/>
        </p:blipFill>
        <p:spPr>
          <a:xfrm>
            <a:off x="0" y="1394460"/>
            <a:ext cx="9144000" cy="546354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0C3C7FF-7FE2-4B1A-A3DB-B28186DDEE24}"/>
                  </a:ext>
                </a:extLst>
              </p:cNvPr>
              <p:cNvSpPr txBox="1"/>
              <p:nvPr/>
            </p:nvSpPr>
            <p:spPr>
              <a:xfrm>
                <a:off x="92824" y="4553707"/>
                <a:ext cx="2830138" cy="1819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it-IT" sz="1400" b="0" i="1" u="sng" smtClean="0">
                          <a:latin typeface="Cambria Math" panose="02040503050406030204" pitchFamily="18" charset="0"/>
                        </a:rPr>
                        <m:t>𝐷𝑒𝑟𝑖𝑣𝑎𝑡𝑖𝑣𝑒</m:t>
                      </m:r>
                      <m:r>
                        <a:rPr lang="it-IT" sz="1400" b="0" i="1" u="sng" smtClean="0">
                          <a:latin typeface="Cambria Math" panose="02040503050406030204" pitchFamily="18" charset="0"/>
                        </a:rPr>
                        <m:t> (</m:t>
                      </m:r>
                      <m:r>
                        <a:rPr lang="it-IT" sz="1400" b="0" i="1" u="sng" smtClean="0">
                          <a:latin typeface="Cambria Math" panose="02040503050406030204" pitchFamily="18" charset="0"/>
                        </a:rPr>
                        <m:t>𝑑𝑖𝑓𝑓</m:t>
                      </m:r>
                      <m:r>
                        <a:rPr lang="it-IT" sz="1400" b="0" i="1" u="sng" smtClean="0">
                          <a:latin typeface="Cambria Math" panose="02040503050406030204" pitchFamily="18" charset="0"/>
                        </a:rPr>
                        <m:t>) </m:t>
                      </m:r>
                      <m:r>
                        <a:rPr lang="it-IT" sz="1400" b="0" i="1" u="sng" smtClean="0">
                          <a:latin typeface="Cambria Math" panose="02040503050406030204" pitchFamily="18" charset="0"/>
                        </a:rPr>
                        <m:t>𝑐𝑜𝑚𝑝𝑢𝑡𝑎𝑡𝑖𝑜𝑛</m:t>
                      </m:r>
                      <m:r>
                        <a:rPr lang="it-IT" sz="1400" b="0" i="1" u="sng" smtClean="0">
                          <a:latin typeface="Cambria Math" panose="02040503050406030204" pitchFamily="18" charset="0"/>
                        </a:rPr>
                        <m:t>:</m:t>
                      </m:r>
                    </m:oMath>
                  </m:oMathPara>
                </a14:m>
                <a:endParaRPr lang="it-IT" sz="1400" i="1" u="sng">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𝑝𝑜𝑠</m:t>
                          </m:r>
                        </m:e>
                        <m:sub>
                          <m:r>
                            <a:rPr lang="it-IT" sz="1400" b="0" i="1" smtClean="0">
                              <a:latin typeface="Cambria Math" panose="02040503050406030204" pitchFamily="18" charset="0"/>
                            </a:rPr>
                            <m:t>𝑘𝑖𝑛</m:t>
                          </m:r>
                        </m:sub>
                      </m:sSub>
                      <m:r>
                        <a:rPr lang="it-IT" sz="1400" b="0" i="1" smtClean="0">
                          <a:latin typeface="Cambria Math" panose="02040503050406030204" pitchFamily="18" charset="0"/>
                        </a:rPr>
                        <m:t>→</m:t>
                      </m:r>
                      <m:r>
                        <a:rPr lang="it-IT" sz="1400" b="0" i="1" smtClean="0">
                          <a:latin typeface="Cambria Math" panose="02040503050406030204" pitchFamily="18" charset="0"/>
                        </a:rPr>
                        <m:t>𝑣𝑒</m:t>
                      </m:r>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𝑙</m:t>
                          </m:r>
                        </m:e>
                        <m:sub>
                          <m:r>
                            <a:rPr lang="it-IT" sz="1400" b="0" i="1" smtClean="0">
                              <a:latin typeface="Cambria Math" panose="02040503050406030204" pitchFamily="18" charset="0"/>
                            </a:rPr>
                            <m:t>𝑘𝑖𝑛</m:t>
                          </m:r>
                        </m:sub>
                      </m:sSub>
                      <m:r>
                        <a:rPr lang="it-IT" sz="1400" b="0" i="1" smtClean="0">
                          <a:latin typeface="Cambria Math" panose="02040503050406030204" pitchFamily="18" charset="0"/>
                        </a:rPr>
                        <m:t>→</m:t>
                      </m:r>
                      <m:r>
                        <a:rPr lang="it-IT" sz="1400" b="0" i="1" smtClean="0">
                          <a:latin typeface="Cambria Math" panose="02040503050406030204" pitchFamily="18" charset="0"/>
                        </a:rPr>
                        <m:t>𝑎𝑐</m:t>
                      </m:r>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𝑐</m:t>
                          </m:r>
                        </m:e>
                        <m:sub>
                          <m:r>
                            <a:rPr lang="it-IT" sz="1400" b="0" i="1" smtClean="0">
                              <a:latin typeface="Cambria Math" panose="02040503050406030204" pitchFamily="18" charset="0"/>
                            </a:rPr>
                            <m:t>𝑘𝑖𝑛</m:t>
                          </m:r>
                        </m:sub>
                      </m:sSub>
                    </m:oMath>
                  </m:oMathPara>
                </a14:m>
                <a:endParaRPr lang="it-IT" sz="1400" b="0"/>
              </a:p>
              <a:p>
                <a:endParaRPr lang="it-IT" sz="1400"/>
              </a:p>
              <a:p>
                <a14:m>
                  <m:oMath xmlns:m="http://schemas.openxmlformats.org/officeDocument/2006/math">
                    <m:r>
                      <a:rPr lang="it-IT" sz="1400" b="0" i="1" u="sng" smtClean="0">
                        <a:latin typeface="Cambria Math" panose="02040503050406030204" pitchFamily="18" charset="0"/>
                      </a:rPr>
                      <m:t>𝐼𝑛𝑡𝑒𝑔𝑟𝑎𝑙</m:t>
                    </m:r>
                    <m:r>
                      <a:rPr lang="it-IT" sz="1400" b="0" i="1" u="sng" smtClean="0">
                        <a:latin typeface="Cambria Math" panose="02040503050406030204" pitchFamily="18" charset="0"/>
                      </a:rPr>
                      <m:t> (</m:t>
                    </m:r>
                    <m:r>
                      <a:rPr lang="it-IT" sz="1400" b="0" i="1" u="sng" smtClean="0">
                        <a:latin typeface="Cambria Math" panose="02040503050406030204" pitchFamily="18" charset="0"/>
                      </a:rPr>
                      <m:t>𝑐𝑢𝑚𝑡𝑟𝑎𝑝𝑧</m:t>
                    </m:r>
                    <m:r>
                      <a:rPr lang="it-IT" sz="1400" b="0" i="1" u="sng" smtClean="0">
                        <a:latin typeface="Cambria Math" panose="02040503050406030204" pitchFamily="18" charset="0"/>
                      </a:rPr>
                      <m:t>) </m:t>
                    </m:r>
                    <m:r>
                      <a:rPr lang="it-IT" sz="1400" b="0" i="1" u="sng" smtClean="0">
                        <a:latin typeface="Cambria Math" panose="02040503050406030204" pitchFamily="18" charset="0"/>
                      </a:rPr>
                      <m:t>𝑐𝑜𝑚𝑝𝑢𝑡𝑎𝑡𝑖𝑜𝑛</m:t>
                    </m:r>
                    <m:r>
                      <a:rPr lang="it-IT" sz="1400" b="0" i="1" u="sng" smtClean="0">
                        <a:latin typeface="Cambria Math" panose="02040503050406030204" pitchFamily="18" charset="0"/>
                      </a:rPr>
                      <m:t>:</m:t>
                    </m:r>
                  </m:oMath>
                </a14:m>
                <a:r>
                  <a:rPr lang="it-IT" sz="1400" u="sng"/>
                  <a:t> </a:t>
                </a:r>
              </a:p>
              <a:p>
                <a14:m>
                  <m:oMath xmlns:m="http://schemas.openxmlformats.org/officeDocument/2006/math">
                    <m:r>
                      <a:rPr lang="it-IT" sz="1400" b="0" i="1" smtClean="0">
                        <a:latin typeface="Cambria Math" panose="02040503050406030204" pitchFamily="18" charset="0"/>
                      </a:rPr>
                      <m:t>𝑎𝑐</m:t>
                    </m:r>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𝑐</m:t>
                        </m:r>
                      </m:e>
                      <m:sub>
                        <m:r>
                          <a:rPr lang="it-IT" sz="1400" b="0" i="1" smtClean="0">
                            <a:latin typeface="Cambria Math" panose="02040503050406030204" pitchFamily="18" charset="0"/>
                          </a:rPr>
                          <m:t>𝑠𝑒𝑛𝑠</m:t>
                        </m:r>
                      </m:sub>
                    </m:sSub>
                    <m:r>
                      <a:rPr lang="it-IT" sz="1400" b="0" i="1" smtClean="0">
                        <a:latin typeface="Cambria Math" panose="02040503050406030204" pitchFamily="18" charset="0"/>
                      </a:rPr>
                      <m:t>→</m:t>
                    </m:r>
                    <m:r>
                      <a:rPr lang="it-IT" sz="1400" b="0" i="1" smtClean="0">
                        <a:latin typeface="Cambria Math" panose="02040503050406030204" pitchFamily="18" charset="0"/>
                      </a:rPr>
                      <m:t>𝑣𝑒</m:t>
                    </m:r>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𝑙</m:t>
                        </m:r>
                      </m:e>
                      <m:sub>
                        <m:r>
                          <a:rPr lang="it-IT" sz="1400" b="0" i="1" smtClean="0">
                            <a:latin typeface="Cambria Math" panose="02040503050406030204" pitchFamily="18" charset="0"/>
                          </a:rPr>
                          <m:t>𝑠𝑒𝑛𝑠</m:t>
                        </m:r>
                      </m:sub>
                    </m:sSub>
                    <m:r>
                      <a:rPr lang="it-IT" sz="1400" b="0" i="1" smtClean="0">
                        <a:latin typeface="Cambria Math" panose="02040503050406030204" pitchFamily="18" charset="0"/>
                      </a:rPr>
                      <m:t>, </m:t>
                    </m:r>
                    <m:r>
                      <a:rPr lang="it-IT" sz="1400" b="0" i="1" smtClean="0">
                        <a:latin typeface="Cambria Math" panose="02040503050406030204" pitchFamily="18" charset="0"/>
                      </a:rPr>
                      <m:t>𝑤𝑖𝑡h</m:t>
                    </m:r>
                  </m:oMath>
                </a14:m>
                <a:r>
                  <a:rPr lang="it-IT" sz="1400"/>
                  <a:t> </a:t>
                </a:r>
              </a:p>
              <a:p>
                <a:pPr marL="285750" indent="-285750">
                  <a:buFont typeface="Arial" panose="020B0604020202020204" pitchFamily="34" charset="0"/>
                  <a:buChar char="•"/>
                </a:pPr>
                <a14:m>
                  <m:oMath xmlns:m="http://schemas.openxmlformats.org/officeDocument/2006/math">
                    <m:r>
                      <a:rPr lang="it-IT" sz="1400" b="0" i="1" smtClean="0">
                        <a:latin typeface="Cambria Math" panose="02040503050406030204" pitchFamily="18" charset="0"/>
                      </a:rPr>
                      <m:t>𝑚𝑒𝑎</m:t>
                    </m:r>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𝑛</m:t>
                        </m:r>
                      </m:e>
                      <m:sub>
                        <m:r>
                          <a:rPr lang="it-IT" sz="1400" b="0" i="1" smtClean="0">
                            <a:latin typeface="Cambria Math" panose="02040503050406030204" pitchFamily="18" charset="0"/>
                          </a:rPr>
                          <m:t>𝑎𝑐𝑐</m:t>
                        </m:r>
                      </m:sub>
                    </m:sSub>
                    <m:r>
                      <a:rPr lang="it-IT" sz="1400" b="0" i="1" smtClean="0">
                        <a:latin typeface="Cambria Math" panose="02040503050406030204" pitchFamily="18" charset="0"/>
                      </a:rPr>
                      <m:t> </m:t>
                    </m:r>
                    <m:r>
                      <a:rPr lang="it-IT" sz="1400" b="0" i="1" smtClean="0">
                        <a:latin typeface="Cambria Math" panose="02040503050406030204" pitchFamily="18" charset="0"/>
                      </a:rPr>
                      <m:t>𝑟𝑒𝑚𝑜𝑣𝑎𝑙</m:t>
                    </m:r>
                  </m:oMath>
                </a14:m>
                <a:endParaRPr lang="it-IT" sz="1400"/>
              </a:p>
              <a:p>
                <a:pPr marL="285750" indent="-285750">
                  <a:buFont typeface="Arial" panose="020B0604020202020204" pitchFamily="34" charset="0"/>
                  <a:buChar char="•"/>
                </a:pPr>
                <a14:m>
                  <m:oMath xmlns:m="http://schemas.openxmlformats.org/officeDocument/2006/math">
                    <m:sSup>
                      <m:sSupPr>
                        <m:ctrlPr>
                          <a:rPr lang="it-IT" sz="1400" b="0" i="1" smtClean="0">
                            <a:latin typeface="Cambria Math" panose="02040503050406030204" pitchFamily="18" charset="0"/>
                          </a:rPr>
                        </m:ctrlPr>
                      </m:sSupPr>
                      <m:e>
                        <m:r>
                          <a:rPr lang="it-IT" sz="1400" b="0" i="1" smtClean="0">
                            <a:latin typeface="Cambria Math" panose="02040503050406030204" pitchFamily="18" charset="0"/>
                          </a:rPr>
                          <m:t>2</m:t>
                        </m:r>
                      </m:e>
                      <m:sup>
                        <m:r>
                          <a:rPr lang="it-IT" sz="1400" b="0" i="1" smtClean="0">
                            <a:latin typeface="Cambria Math" panose="02040503050406030204" pitchFamily="18" charset="0"/>
                          </a:rPr>
                          <m:t>𝑛𝑑</m:t>
                        </m:r>
                      </m:sup>
                    </m:sSup>
                    <m:r>
                      <a:rPr lang="it-IT" sz="1400" b="0" i="1" smtClean="0">
                        <a:latin typeface="Cambria Math" panose="02040503050406030204" pitchFamily="18" charset="0"/>
                      </a:rPr>
                      <m:t> </m:t>
                    </m:r>
                    <m:r>
                      <a:rPr lang="it-IT" sz="1400" b="0" i="1" smtClean="0">
                        <a:latin typeface="Cambria Math" panose="02040503050406030204" pitchFamily="18" charset="0"/>
                      </a:rPr>
                      <m:t>𝐻𝑃</m:t>
                    </m:r>
                    <m:r>
                      <a:rPr lang="it-IT" sz="1400" b="0" i="1" smtClean="0">
                        <a:latin typeface="Cambria Math" panose="02040503050406030204" pitchFamily="18" charset="0"/>
                      </a:rPr>
                      <m:t> </m:t>
                    </m:r>
                    <m:r>
                      <a:rPr lang="it-IT" sz="1400" b="0" i="1" smtClean="0">
                        <a:latin typeface="Cambria Math" panose="02040503050406030204" pitchFamily="18" charset="0"/>
                      </a:rPr>
                      <m:t>𝐵𝑢𝑡𝑡𝑒𝑟𝑤𝑜𝑟𝑡h</m:t>
                    </m:r>
                    <m:r>
                      <a:rPr lang="it-IT" sz="1400" b="0" i="1" smtClean="0">
                        <a:latin typeface="Cambria Math" panose="02040503050406030204" pitchFamily="18" charset="0"/>
                      </a:rPr>
                      <m:t> </m:t>
                    </m:r>
                    <m:r>
                      <a:rPr lang="it-IT" sz="1400" b="0" i="1" smtClean="0">
                        <a:latin typeface="Cambria Math" panose="02040503050406030204" pitchFamily="18" charset="0"/>
                      </a:rPr>
                      <m:t>𝑓𝑖𝑙𝑡𝑒𝑟</m:t>
                    </m:r>
                    <m:r>
                      <a:rPr lang="it-IT" sz="1400" b="0" i="1" smtClean="0">
                        <a:latin typeface="Cambria Math" panose="02040503050406030204" pitchFamily="18" charset="0"/>
                      </a:rPr>
                      <m:t>, </m:t>
                    </m:r>
                  </m:oMath>
                </a14:m>
                <a:endParaRPr lang="it-IT" sz="1400" b="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𝑡𝑜</m:t>
                      </m:r>
                      <m:r>
                        <a:rPr lang="it-IT" sz="1400" b="0" i="1" smtClean="0">
                          <a:latin typeface="Cambria Math" panose="02040503050406030204" pitchFamily="18" charset="0"/>
                        </a:rPr>
                        <m:t> </m:t>
                      </m:r>
                      <m:r>
                        <a:rPr lang="it-IT" sz="1400" b="0" i="1" smtClean="0">
                          <a:latin typeface="Cambria Math" panose="02040503050406030204" pitchFamily="18" charset="0"/>
                        </a:rPr>
                        <m:t>𝑑𝑒𝑡𝑟𝑒𝑛𝑑</m:t>
                      </m:r>
                      <m:r>
                        <a:rPr lang="it-IT" sz="1400" b="0" i="1" smtClean="0">
                          <a:latin typeface="Cambria Math" panose="02040503050406030204" pitchFamily="18" charset="0"/>
                        </a:rPr>
                        <m:t> </m:t>
                      </m:r>
                      <m:r>
                        <a:rPr lang="it-IT" sz="1400" b="0" i="1" smtClean="0">
                          <a:latin typeface="Cambria Math" panose="02040503050406030204" pitchFamily="18" charset="0"/>
                        </a:rPr>
                        <m:t>𝑡h𝑒</m:t>
                      </m:r>
                      <m:r>
                        <a:rPr lang="it-IT" sz="1400" b="0" i="1" smtClean="0">
                          <a:latin typeface="Cambria Math" panose="02040503050406030204" pitchFamily="18" charset="0"/>
                        </a:rPr>
                        <m:t> </m:t>
                      </m:r>
                      <m:r>
                        <a:rPr lang="it-IT" sz="1400" b="0" i="1" smtClean="0">
                          <a:latin typeface="Cambria Math" panose="02040503050406030204" pitchFamily="18" charset="0"/>
                        </a:rPr>
                        <m:t>𝑠𝑖𝑔𝑛𝑎𝑙</m:t>
                      </m:r>
                    </m:oMath>
                  </m:oMathPara>
                </a14:m>
                <a:endParaRPr lang="it-IT" sz="1400"/>
              </a:p>
            </p:txBody>
          </p:sp>
        </mc:Choice>
        <mc:Fallback xmlns="">
          <p:sp>
            <p:nvSpPr>
              <p:cNvPr id="7" name="TextBox 6">
                <a:extLst>
                  <a:ext uri="{FF2B5EF4-FFF2-40B4-BE49-F238E27FC236}">
                    <a16:creationId xmlns:a16="http://schemas.microsoft.com/office/drawing/2014/main" id="{80C3C7FF-7FE2-4B1A-A3DB-B28186DDEE24}"/>
                  </a:ext>
                </a:extLst>
              </p:cNvPr>
              <p:cNvSpPr txBox="1">
                <a:spLocks noRot="1" noChangeAspect="1" noMove="1" noResize="1" noEditPoints="1" noAdjustHandles="1" noChangeArrowheads="1" noChangeShapeType="1" noTextEdit="1"/>
              </p:cNvSpPr>
              <p:nvPr/>
            </p:nvSpPr>
            <p:spPr>
              <a:xfrm>
                <a:off x="92824" y="4553707"/>
                <a:ext cx="2830138" cy="1819665"/>
              </a:xfrm>
              <a:prstGeom prst="rect">
                <a:avLst/>
              </a:prstGeom>
              <a:blipFill>
                <a:blip r:embed="rId4"/>
                <a:stretch>
                  <a:fillRect l="-216" r="-1940" b="-334"/>
                </a:stretch>
              </a:blipFill>
            </p:spPr>
            <p:txBody>
              <a:bodyPr/>
              <a:lstStyle/>
              <a:p>
                <a:r>
                  <a:rPr lang="en-US">
                    <a:noFill/>
                  </a:rPr>
                  <a:t> </a:t>
                </a:r>
              </a:p>
            </p:txBody>
          </p:sp>
        </mc:Fallback>
      </mc:AlternateContent>
    </p:spTree>
    <p:extLst>
      <p:ext uri="{BB962C8B-B14F-4D97-AF65-F5344CB8AC3E}">
        <p14:creationId xmlns:p14="http://schemas.microsoft.com/office/powerpoint/2010/main" val="2558312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a:latin typeface="+mj-lt"/>
              </a:rPr>
              <a:t>Skip – </a:t>
            </a:r>
            <a:r>
              <a:rPr lang="it-IT" sz="2500" b="0" err="1">
                <a:latin typeface="+mj-lt"/>
              </a:rPr>
              <a:t>Final</a:t>
            </a:r>
            <a:r>
              <a:rPr lang="it-IT" sz="2500" b="0">
                <a:latin typeface="+mj-lt"/>
              </a:rPr>
              <a:t> Results</a:t>
            </a: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2" y="6349502"/>
            <a:ext cx="3047653" cy="369332"/>
          </a:xfrm>
          <a:prstGeom prst="rect">
            <a:avLst/>
          </a:prstGeom>
          <a:solidFill>
            <a:srgbClr val="728FA5"/>
          </a:solidFill>
        </p:spPr>
        <p:txBody>
          <a:bodyPr wrap="square" rtlCol="0">
            <a:spAutoFit/>
          </a:bodyPr>
          <a:lstStyle/>
          <a:p>
            <a:endParaRPr lang="it-IT"/>
          </a:p>
        </p:txBody>
      </p:sp>
      <p:pic>
        <p:nvPicPr>
          <p:cNvPr id="6" name="Picture 5" descr="Chart&#10;&#10;Description automatically generated">
            <a:extLst>
              <a:ext uri="{FF2B5EF4-FFF2-40B4-BE49-F238E27FC236}">
                <a16:creationId xmlns:a16="http://schemas.microsoft.com/office/drawing/2014/main" id="{DEB0AFB2-064E-4E12-B13D-8799B39E3188}"/>
              </a:ext>
            </a:extLst>
          </p:cNvPr>
          <p:cNvPicPr>
            <a:picLocks noChangeAspect="1"/>
          </p:cNvPicPr>
          <p:nvPr/>
        </p:nvPicPr>
        <p:blipFill rotWithShape="1">
          <a:blip r:embed="rId3"/>
          <a:srcRect l="9340" t="2821" r="8327" b="1966"/>
          <a:stretch/>
        </p:blipFill>
        <p:spPr>
          <a:xfrm>
            <a:off x="606482" y="1363980"/>
            <a:ext cx="8202238" cy="4624136"/>
          </a:xfrm>
          <a:prstGeom prst="rect">
            <a:avLst/>
          </a:prstGeom>
        </p:spPr>
      </p:pic>
    </p:spTree>
    <p:extLst>
      <p:ext uri="{BB962C8B-B14F-4D97-AF65-F5344CB8AC3E}">
        <p14:creationId xmlns:p14="http://schemas.microsoft.com/office/powerpoint/2010/main" val="1228335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magine 31">
            <a:extLst>
              <a:ext uri="{FF2B5EF4-FFF2-40B4-BE49-F238E27FC236}">
                <a16:creationId xmlns:a16="http://schemas.microsoft.com/office/drawing/2014/main" id="{9725DB73-1620-47E6-937E-8C4B614D71A6}"/>
              </a:ext>
            </a:extLst>
          </p:cNvPr>
          <p:cNvPicPr>
            <a:picLocks noChangeAspect="1"/>
          </p:cNvPicPr>
          <p:nvPr/>
        </p:nvPicPr>
        <p:blipFill>
          <a:blip r:embed="rId3"/>
          <a:stretch>
            <a:fillRect/>
          </a:stretch>
        </p:blipFill>
        <p:spPr>
          <a:xfrm>
            <a:off x="4655028" y="3651993"/>
            <a:ext cx="4300736" cy="1780456"/>
          </a:xfrm>
          <a:prstGeom prst="rect">
            <a:avLst/>
          </a:prstGeom>
        </p:spPr>
      </p:pic>
      <p:sp>
        <p:nvSpPr>
          <p:cNvPr id="2" name="Titolo 1"/>
          <p:cNvSpPr>
            <a:spLocks noGrp="1"/>
          </p:cNvSpPr>
          <p:nvPr>
            <p:ph type="title"/>
          </p:nvPr>
        </p:nvSpPr>
        <p:spPr>
          <a:xfrm>
            <a:off x="281478" y="152175"/>
            <a:ext cx="8581043" cy="840400"/>
          </a:xfrm>
        </p:spPr>
        <p:txBody>
          <a:bodyPr anchor="ctr">
            <a:normAutofit/>
          </a:bodyPr>
          <a:lstStyle/>
          <a:p>
            <a:pPr algn="just"/>
            <a:r>
              <a:rPr lang="it-IT" sz="2500" b="0">
                <a:latin typeface="+mj-lt"/>
              </a:rPr>
              <a:t>Kinect v2</a:t>
            </a: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3" y="6349502"/>
            <a:ext cx="3047653" cy="369332"/>
          </a:xfrm>
          <a:prstGeom prst="rect">
            <a:avLst/>
          </a:prstGeom>
          <a:solidFill>
            <a:srgbClr val="728FA5"/>
          </a:solidFill>
        </p:spPr>
        <p:txBody>
          <a:bodyPr wrap="square" rtlCol="0">
            <a:spAutoFit/>
          </a:bodyPr>
          <a:lstStyle/>
          <a:p>
            <a:endParaRPr lang="it-IT"/>
          </a:p>
        </p:txBody>
      </p:sp>
      <p:pic>
        <p:nvPicPr>
          <p:cNvPr id="8" name="Segnaposto contenuto 7">
            <a:extLst>
              <a:ext uri="{FF2B5EF4-FFF2-40B4-BE49-F238E27FC236}">
                <a16:creationId xmlns:a16="http://schemas.microsoft.com/office/drawing/2014/main" id="{38678C80-DFC5-48B9-A457-3F82D63CA612}"/>
              </a:ext>
            </a:extLst>
          </p:cNvPr>
          <p:cNvPicPr>
            <a:picLocks noGrp="1" noChangeAspect="1"/>
          </p:cNvPicPr>
          <p:nvPr>
            <p:ph idx="1"/>
          </p:nvPr>
        </p:nvPicPr>
        <p:blipFill>
          <a:blip r:embed="rId4"/>
          <a:stretch>
            <a:fillRect/>
          </a:stretch>
        </p:blipFill>
        <p:spPr>
          <a:xfrm>
            <a:off x="4572000" y="1686454"/>
            <a:ext cx="4466793" cy="1584528"/>
          </a:xfrm>
        </p:spPr>
      </p:pic>
      <p:cxnSp>
        <p:nvCxnSpPr>
          <p:cNvPr id="13" name="Connettore diritto 12">
            <a:extLst>
              <a:ext uri="{FF2B5EF4-FFF2-40B4-BE49-F238E27FC236}">
                <a16:creationId xmlns:a16="http://schemas.microsoft.com/office/drawing/2014/main" id="{87121E4D-AB1C-49D8-9F5E-3DC622B3A490}"/>
              </a:ext>
            </a:extLst>
          </p:cNvPr>
          <p:cNvCxnSpPr>
            <a:cxnSpLocks/>
          </p:cNvCxnSpPr>
          <p:nvPr/>
        </p:nvCxnSpPr>
        <p:spPr>
          <a:xfrm flipH="1" flipV="1">
            <a:off x="2961179" y="1474124"/>
            <a:ext cx="1760450" cy="23150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 name="Connettore diritto 13">
            <a:extLst>
              <a:ext uri="{FF2B5EF4-FFF2-40B4-BE49-F238E27FC236}">
                <a16:creationId xmlns:a16="http://schemas.microsoft.com/office/drawing/2014/main" id="{BA070E7A-BFDA-48A7-81C6-F5CD97389D37}"/>
              </a:ext>
            </a:extLst>
          </p:cNvPr>
          <p:cNvCxnSpPr>
            <a:cxnSpLocks/>
          </p:cNvCxnSpPr>
          <p:nvPr/>
        </p:nvCxnSpPr>
        <p:spPr>
          <a:xfrm flipH="1">
            <a:off x="2961179" y="3765103"/>
            <a:ext cx="1768762" cy="2034012"/>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20" name="Rettangolo con angoli arrotondati 19">
            <a:extLst>
              <a:ext uri="{FF2B5EF4-FFF2-40B4-BE49-F238E27FC236}">
                <a16:creationId xmlns:a16="http://schemas.microsoft.com/office/drawing/2014/main" id="{C086E366-FE75-45D8-8A0B-0C0474D58CBF}"/>
              </a:ext>
            </a:extLst>
          </p:cNvPr>
          <p:cNvSpPr/>
          <p:nvPr/>
        </p:nvSpPr>
        <p:spPr>
          <a:xfrm>
            <a:off x="313233" y="1317474"/>
            <a:ext cx="2762475" cy="4633627"/>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0" name="CasellaDiTesto 29">
            <a:extLst>
              <a:ext uri="{FF2B5EF4-FFF2-40B4-BE49-F238E27FC236}">
                <a16:creationId xmlns:a16="http://schemas.microsoft.com/office/drawing/2014/main" id="{41DB1B2E-991D-4F42-8D56-69395685F736}"/>
              </a:ext>
            </a:extLst>
          </p:cNvPr>
          <p:cNvSpPr txBox="1"/>
          <p:nvPr/>
        </p:nvSpPr>
        <p:spPr>
          <a:xfrm>
            <a:off x="579355" y="2020316"/>
            <a:ext cx="2826324" cy="369332"/>
          </a:xfrm>
          <a:prstGeom prst="rect">
            <a:avLst/>
          </a:prstGeom>
          <a:noFill/>
        </p:spPr>
        <p:txBody>
          <a:bodyPr wrap="square" rtlCol="0">
            <a:spAutoFit/>
          </a:bodyPr>
          <a:lstStyle/>
          <a:p>
            <a:r>
              <a:rPr lang="it-IT" sz="1600"/>
              <a:t>RGB Camera </a:t>
            </a:r>
            <a:r>
              <a:rPr lang="it-IT"/>
              <a:t>– </a:t>
            </a:r>
            <a:r>
              <a:rPr lang="it-IT" sz="1100"/>
              <a:t>1920 x 1080 pixels</a:t>
            </a:r>
          </a:p>
        </p:txBody>
      </p:sp>
      <p:sp>
        <p:nvSpPr>
          <p:cNvPr id="36" name="CasellaDiTesto 35">
            <a:extLst>
              <a:ext uri="{FF2B5EF4-FFF2-40B4-BE49-F238E27FC236}">
                <a16:creationId xmlns:a16="http://schemas.microsoft.com/office/drawing/2014/main" id="{FC8196F3-C70B-4A52-A01E-C0C96FC7F7BD}"/>
              </a:ext>
            </a:extLst>
          </p:cNvPr>
          <p:cNvSpPr txBox="1"/>
          <p:nvPr/>
        </p:nvSpPr>
        <p:spPr>
          <a:xfrm>
            <a:off x="580509" y="2401523"/>
            <a:ext cx="2455023" cy="369332"/>
          </a:xfrm>
          <a:prstGeom prst="rect">
            <a:avLst/>
          </a:prstGeom>
          <a:noFill/>
        </p:spPr>
        <p:txBody>
          <a:bodyPr wrap="square" rtlCol="0">
            <a:spAutoFit/>
          </a:bodyPr>
          <a:lstStyle/>
          <a:p>
            <a:r>
              <a:rPr lang="it-IT" sz="1600"/>
              <a:t>IR Camera </a:t>
            </a:r>
            <a:r>
              <a:rPr lang="it-IT"/>
              <a:t>– </a:t>
            </a:r>
            <a:r>
              <a:rPr lang="it-IT" sz="1100"/>
              <a:t>512 x 424 pixels</a:t>
            </a:r>
            <a:endParaRPr lang="it-IT"/>
          </a:p>
        </p:txBody>
      </p:sp>
      <p:sp>
        <p:nvSpPr>
          <p:cNvPr id="37" name="CasellaDiTesto 36">
            <a:extLst>
              <a:ext uri="{FF2B5EF4-FFF2-40B4-BE49-F238E27FC236}">
                <a16:creationId xmlns:a16="http://schemas.microsoft.com/office/drawing/2014/main" id="{CDEA0EBE-E60F-4647-B633-1B055A10F385}"/>
              </a:ext>
            </a:extLst>
          </p:cNvPr>
          <p:cNvSpPr txBox="1"/>
          <p:nvPr/>
        </p:nvSpPr>
        <p:spPr>
          <a:xfrm>
            <a:off x="586397" y="2818175"/>
            <a:ext cx="1584960" cy="338554"/>
          </a:xfrm>
          <a:prstGeom prst="rect">
            <a:avLst/>
          </a:prstGeom>
          <a:noFill/>
        </p:spPr>
        <p:txBody>
          <a:bodyPr wrap="square" rtlCol="0">
            <a:spAutoFit/>
          </a:bodyPr>
          <a:lstStyle/>
          <a:p>
            <a:r>
              <a:rPr lang="it-IT" sz="1600"/>
              <a:t>IR </a:t>
            </a:r>
            <a:r>
              <a:rPr lang="it-IT" sz="1600" err="1"/>
              <a:t>Emitter</a:t>
            </a:r>
            <a:endParaRPr lang="it-IT" sz="1600"/>
          </a:p>
        </p:txBody>
      </p:sp>
      <p:sp>
        <p:nvSpPr>
          <p:cNvPr id="38" name="CasellaDiTesto 37">
            <a:extLst>
              <a:ext uri="{FF2B5EF4-FFF2-40B4-BE49-F238E27FC236}">
                <a16:creationId xmlns:a16="http://schemas.microsoft.com/office/drawing/2014/main" id="{46B4CBF1-7034-41E7-8252-32AC4BA9C4DD}"/>
              </a:ext>
            </a:extLst>
          </p:cNvPr>
          <p:cNvSpPr txBox="1"/>
          <p:nvPr/>
        </p:nvSpPr>
        <p:spPr>
          <a:xfrm>
            <a:off x="586397" y="3160438"/>
            <a:ext cx="2111429" cy="338554"/>
          </a:xfrm>
          <a:prstGeom prst="rect">
            <a:avLst/>
          </a:prstGeom>
          <a:noFill/>
        </p:spPr>
        <p:txBody>
          <a:bodyPr wrap="square" rtlCol="0">
            <a:spAutoFit/>
          </a:bodyPr>
          <a:lstStyle/>
          <a:p>
            <a:r>
              <a:rPr lang="it-IT" sz="1600" err="1"/>
              <a:t>Microphone</a:t>
            </a:r>
            <a:r>
              <a:rPr lang="it-IT" sz="1600"/>
              <a:t> Array</a:t>
            </a:r>
          </a:p>
        </p:txBody>
      </p:sp>
      <p:sp>
        <p:nvSpPr>
          <p:cNvPr id="39" name="CasellaDiTesto 38">
            <a:extLst>
              <a:ext uri="{FF2B5EF4-FFF2-40B4-BE49-F238E27FC236}">
                <a16:creationId xmlns:a16="http://schemas.microsoft.com/office/drawing/2014/main" id="{21A2C850-2EC1-44D6-9A1E-C10D968E0B2D}"/>
              </a:ext>
            </a:extLst>
          </p:cNvPr>
          <p:cNvSpPr txBox="1"/>
          <p:nvPr/>
        </p:nvSpPr>
        <p:spPr>
          <a:xfrm>
            <a:off x="597611" y="4676190"/>
            <a:ext cx="2374782" cy="338554"/>
          </a:xfrm>
          <a:prstGeom prst="rect">
            <a:avLst/>
          </a:prstGeom>
          <a:noFill/>
        </p:spPr>
        <p:txBody>
          <a:bodyPr wrap="square" rtlCol="0">
            <a:spAutoFit/>
          </a:bodyPr>
          <a:lstStyle/>
          <a:p>
            <a:r>
              <a:rPr lang="it-IT" sz="1600" err="1"/>
              <a:t>FoV</a:t>
            </a:r>
            <a:r>
              <a:rPr lang="it-IT" sz="1600"/>
              <a:t> IR: 60 x 70 degrees</a:t>
            </a:r>
          </a:p>
        </p:txBody>
      </p:sp>
      <p:sp>
        <p:nvSpPr>
          <p:cNvPr id="40" name="CasellaDiTesto 39">
            <a:extLst>
              <a:ext uri="{FF2B5EF4-FFF2-40B4-BE49-F238E27FC236}">
                <a16:creationId xmlns:a16="http://schemas.microsoft.com/office/drawing/2014/main" id="{898109B0-462B-4AEF-ABB8-AD767B463F05}"/>
              </a:ext>
            </a:extLst>
          </p:cNvPr>
          <p:cNvSpPr txBox="1"/>
          <p:nvPr/>
        </p:nvSpPr>
        <p:spPr>
          <a:xfrm>
            <a:off x="586397" y="4312461"/>
            <a:ext cx="2374782" cy="338554"/>
          </a:xfrm>
          <a:prstGeom prst="rect">
            <a:avLst/>
          </a:prstGeom>
          <a:noFill/>
        </p:spPr>
        <p:txBody>
          <a:bodyPr wrap="square" rtlCol="0">
            <a:spAutoFit/>
          </a:bodyPr>
          <a:lstStyle/>
          <a:p>
            <a:r>
              <a:rPr lang="it-IT" sz="1600"/>
              <a:t>Frame Rate: 30 fps</a:t>
            </a:r>
          </a:p>
        </p:txBody>
      </p:sp>
      <p:sp>
        <p:nvSpPr>
          <p:cNvPr id="45" name="Freccia a destra 44">
            <a:extLst>
              <a:ext uri="{FF2B5EF4-FFF2-40B4-BE49-F238E27FC236}">
                <a16:creationId xmlns:a16="http://schemas.microsoft.com/office/drawing/2014/main" id="{F09263A5-7BE8-4CC5-B062-FFC6ADAF2228}"/>
              </a:ext>
            </a:extLst>
          </p:cNvPr>
          <p:cNvSpPr/>
          <p:nvPr/>
        </p:nvSpPr>
        <p:spPr>
          <a:xfrm>
            <a:off x="388058" y="2150223"/>
            <a:ext cx="209553" cy="16519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6" name="Freccia a destra 45">
            <a:extLst>
              <a:ext uri="{FF2B5EF4-FFF2-40B4-BE49-F238E27FC236}">
                <a16:creationId xmlns:a16="http://schemas.microsoft.com/office/drawing/2014/main" id="{6CF5B250-0D05-409C-A80C-C21449B93D91}"/>
              </a:ext>
            </a:extLst>
          </p:cNvPr>
          <p:cNvSpPr/>
          <p:nvPr/>
        </p:nvSpPr>
        <p:spPr>
          <a:xfrm>
            <a:off x="400746" y="2518278"/>
            <a:ext cx="209553" cy="16519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7" name="Freccia a destra 46">
            <a:extLst>
              <a:ext uri="{FF2B5EF4-FFF2-40B4-BE49-F238E27FC236}">
                <a16:creationId xmlns:a16="http://schemas.microsoft.com/office/drawing/2014/main" id="{0AC7233C-4CE3-4EDC-B885-DB1F522E1525}"/>
              </a:ext>
            </a:extLst>
          </p:cNvPr>
          <p:cNvSpPr/>
          <p:nvPr/>
        </p:nvSpPr>
        <p:spPr>
          <a:xfrm>
            <a:off x="400745" y="2904242"/>
            <a:ext cx="209553" cy="16519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8" name="Freccia a destra 47">
            <a:extLst>
              <a:ext uri="{FF2B5EF4-FFF2-40B4-BE49-F238E27FC236}">
                <a16:creationId xmlns:a16="http://schemas.microsoft.com/office/drawing/2014/main" id="{61E668C2-B7B8-4092-AC56-96CD3D73629A}"/>
              </a:ext>
            </a:extLst>
          </p:cNvPr>
          <p:cNvSpPr/>
          <p:nvPr/>
        </p:nvSpPr>
        <p:spPr>
          <a:xfrm>
            <a:off x="400746" y="3256622"/>
            <a:ext cx="209553" cy="16519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9" name="Freccia a destra 48">
            <a:extLst>
              <a:ext uri="{FF2B5EF4-FFF2-40B4-BE49-F238E27FC236}">
                <a16:creationId xmlns:a16="http://schemas.microsoft.com/office/drawing/2014/main" id="{F451719D-49AF-46EE-9C33-D30359E39F98}"/>
              </a:ext>
            </a:extLst>
          </p:cNvPr>
          <p:cNvSpPr/>
          <p:nvPr/>
        </p:nvSpPr>
        <p:spPr>
          <a:xfrm>
            <a:off x="406691" y="4747246"/>
            <a:ext cx="209553" cy="16519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0" name="Freccia a destra 49">
            <a:extLst>
              <a:ext uri="{FF2B5EF4-FFF2-40B4-BE49-F238E27FC236}">
                <a16:creationId xmlns:a16="http://schemas.microsoft.com/office/drawing/2014/main" id="{5FAC55AD-FB2B-4B93-90A3-B1969D6AC12B}"/>
              </a:ext>
            </a:extLst>
          </p:cNvPr>
          <p:cNvSpPr/>
          <p:nvPr/>
        </p:nvSpPr>
        <p:spPr>
          <a:xfrm>
            <a:off x="411423" y="4409338"/>
            <a:ext cx="209553" cy="16519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1" name="CasellaDiTesto 50">
            <a:extLst>
              <a:ext uri="{FF2B5EF4-FFF2-40B4-BE49-F238E27FC236}">
                <a16:creationId xmlns:a16="http://schemas.microsoft.com/office/drawing/2014/main" id="{99B42967-24B5-4126-8169-59D92D1F8DB4}"/>
              </a:ext>
            </a:extLst>
          </p:cNvPr>
          <p:cNvSpPr txBox="1"/>
          <p:nvPr/>
        </p:nvSpPr>
        <p:spPr>
          <a:xfrm>
            <a:off x="658672" y="1588658"/>
            <a:ext cx="2027266" cy="369332"/>
          </a:xfrm>
          <a:prstGeom prst="rect">
            <a:avLst/>
          </a:prstGeom>
          <a:noFill/>
        </p:spPr>
        <p:txBody>
          <a:bodyPr wrap="square" rtlCol="0">
            <a:spAutoFit/>
          </a:bodyPr>
          <a:lstStyle/>
          <a:p>
            <a:pPr algn="ctr"/>
            <a:r>
              <a:rPr lang="it-IT" b="1" i="1" err="1"/>
              <a:t>Sensors</a:t>
            </a:r>
            <a:endParaRPr lang="it-IT" b="1" i="1"/>
          </a:p>
        </p:txBody>
      </p:sp>
      <p:sp>
        <p:nvSpPr>
          <p:cNvPr id="52" name="CasellaDiTesto 51">
            <a:extLst>
              <a:ext uri="{FF2B5EF4-FFF2-40B4-BE49-F238E27FC236}">
                <a16:creationId xmlns:a16="http://schemas.microsoft.com/office/drawing/2014/main" id="{6E7DA1C4-5396-428E-AFDA-FD4FFCFF3750}"/>
              </a:ext>
            </a:extLst>
          </p:cNvPr>
          <p:cNvSpPr txBox="1"/>
          <p:nvPr/>
        </p:nvSpPr>
        <p:spPr>
          <a:xfrm>
            <a:off x="630332" y="3848003"/>
            <a:ext cx="2027266" cy="369332"/>
          </a:xfrm>
          <a:prstGeom prst="rect">
            <a:avLst/>
          </a:prstGeom>
          <a:noFill/>
        </p:spPr>
        <p:txBody>
          <a:bodyPr wrap="square" rtlCol="0">
            <a:spAutoFit/>
          </a:bodyPr>
          <a:lstStyle/>
          <a:p>
            <a:pPr algn="ctr"/>
            <a:r>
              <a:rPr lang="it-IT" b="1" i="1"/>
              <a:t>Features</a:t>
            </a:r>
          </a:p>
        </p:txBody>
      </p:sp>
      <p:sp>
        <p:nvSpPr>
          <p:cNvPr id="55" name="CasellaDiTesto 54">
            <a:extLst>
              <a:ext uri="{FF2B5EF4-FFF2-40B4-BE49-F238E27FC236}">
                <a16:creationId xmlns:a16="http://schemas.microsoft.com/office/drawing/2014/main" id="{97521D88-FBA6-4F30-B45F-78A07F5E28AB}"/>
              </a:ext>
            </a:extLst>
          </p:cNvPr>
          <p:cNvSpPr txBox="1"/>
          <p:nvPr/>
        </p:nvSpPr>
        <p:spPr>
          <a:xfrm>
            <a:off x="579355" y="5050798"/>
            <a:ext cx="2647341" cy="338554"/>
          </a:xfrm>
          <a:prstGeom prst="rect">
            <a:avLst/>
          </a:prstGeom>
          <a:noFill/>
        </p:spPr>
        <p:txBody>
          <a:bodyPr wrap="square" rtlCol="0">
            <a:spAutoFit/>
          </a:bodyPr>
          <a:lstStyle/>
          <a:p>
            <a:r>
              <a:rPr lang="it-IT" sz="1600" err="1"/>
              <a:t>FoV</a:t>
            </a:r>
            <a:r>
              <a:rPr lang="it-IT" sz="1600"/>
              <a:t> RGB: 84.1 x 53.8 degrees</a:t>
            </a:r>
          </a:p>
        </p:txBody>
      </p:sp>
      <p:sp>
        <p:nvSpPr>
          <p:cNvPr id="56" name="Freccia a destra 55">
            <a:extLst>
              <a:ext uri="{FF2B5EF4-FFF2-40B4-BE49-F238E27FC236}">
                <a16:creationId xmlns:a16="http://schemas.microsoft.com/office/drawing/2014/main" id="{FC3F66F5-8306-4437-B95E-9D59145B2D2C}"/>
              </a:ext>
            </a:extLst>
          </p:cNvPr>
          <p:cNvSpPr/>
          <p:nvPr/>
        </p:nvSpPr>
        <p:spPr>
          <a:xfrm>
            <a:off x="411423" y="5121854"/>
            <a:ext cx="209553" cy="16519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757624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err="1">
                <a:latin typeface="+mj-lt"/>
              </a:rPr>
              <a:t>Conclusions</a:t>
            </a:r>
            <a:endParaRPr lang="it-IT" sz="2500" b="0">
              <a:latin typeface="+mj-lt"/>
            </a:endParaRP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3" y="6349502"/>
            <a:ext cx="3047653" cy="369332"/>
          </a:xfrm>
          <a:prstGeom prst="rect">
            <a:avLst/>
          </a:prstGeom>
          <a:solidFill>
            <a:srgbClr val="728FA5"/>
          </a:solidFill>
        </p:spPr>
        <p:txBody>
          <a:bodyPr wrap="square" rtlCol="0">
            <a:spAutoFit/>
          </a:bodyPr>
          <a:lstStyle/>
          <a:p>
            <a:endParaRPr lang="it-IT"/>
          </a:p>
        </p:txBody>
      </p:sp>
      <p:sp>
        <p:nvSpPr>
          <p:cNvPr id="5" name="Segnaposto contenuto 4">
            <a:extLst>
              <a:ext uri="{FF2B5EF4-FFF2-40B4-BE49-F238E27FC236}">
                <a16:creationId xmlns:a16="http://schemas.microsoft.com/office/drawing/2014/main" id="{B1EDB7F1-A461-46A0-8250-6B316A8A20A2}"/>
              </a:ext>
            </a:extLst>
          </p:cNvPr>
          <p:cNvSpPr>
            <a:spLocks noGrp="1"/>
          </p:cNvSpPr>
          <p:nvPr>
            <p:ph idx="1"/>
          </p:nvPr>
        </p:nvSpPr>
        <p:spPr>
          <a:xfrm>
            <a:off x="672942" y="1610064"/>
            <a:ext cx="2424199" cy="441656"/>
          </a:xfrm>
        </p:spPr>
        <p:txBody>
          <a:bodyPr>
            <a:normAutofit/>
          </a:bodyPr>
          <a:lstStyle/>
          <a:p>
            <a:pPr algn="just"/>
            <a:r>
              <a:rPr lang="it-IT" b="1" i="1" err="1">
                <a:latin typeface="Calibri" panose="020F0502020204030204" pitchFamily="34" charset="0"/>
                <a:cs typeface="Calibri" panose="020F0502020204030204" pitchFamily="34" charset="0"/>
              </a:rPr>
              <a:t>Validation</a:t>
            </a:r>
            <a:r>
              <a:rPr lang="it-IT" b="1" i="1">
                <a:latin typeface="Calibri" panose="020F0502020204030204" pitchFamily="34" charset="0"/>
                <a:cs typeface="Calibri" panose="020F0502020204030204" pitchFamily="34" charset="0"/>
              </a:rPr>
              <a:t> </a:t>
            </a:r>
            <a:r>
              <a:rPr lang="it-IT" b="1" i="1" err="1">
                <a:latin typeface="Calibri" panose="020F0502020204030204" pitchFamily="34" charset="0"/>
                <a:cs typeface="Calibri" panose="020F0502020204030204" pitchFamily="34" charset="0"/>
              </a:rPr>
              <a:t>tests</a:t>
            </a:r>
            <a:endParaRPr lang="it-IT" b="1" i="1">
              <a:latin typeface="Calibri" panose="020F0502020204030204" pitchFamily="34" charset="0"/>
              <a:cs typeface="Calibri" panose="020F0502020204030204" pitchFamily="34" charset="0"/>
            </a:endParaRPr>
          </a:p>
        </p:txBody>
      </p:sp>
      <p:sp>
        <p:nvSpPr>
          <p:cNvPr id="8" name="CasellaDiTesto 7">
            <a:extLst>
              <a:ext uri="{FF2B5EF4-FFF2-40B4-BE49-F238E27FC236}">
                <a16:creationId xmlns:a16="http://schemas.microsoft.com/office/drawing/2014/main" id="{C883240E-A9D1-48E8-8118-CA11F68C0182}"/>
              </a:ext>
            </a:extLst>
          </p:cNvPr>
          <p:cNvSpPr txBox="1"/>
          <p:nvPr/>
        </p:nvSpPr>
        <p:spPr>
          <a:xfrm>
            <a:off x="4731172" y="1646226"/>
            <a:ext cx="4427220" cy="369332"/>
          </a:xfrm>
          <a:prstGeom prst="rect">
            <a:avLst/>
          </a:prstGeom>
          <a:noFill/>
        </p:spPr>
        <p:txBody>
          <a:bodyPr wrap="square" rtlCol="0">
            <a:spAutoFit/>
          </a:bodyPr>
          <a:lstStyle/>
          <a:p>
            <a:r>
              <a:rPr lang="it-IT" b="1" i="1"/>
              <a:t>2-8% </a:t>
            </a:r>
            <a:r>
              <a:rPr lang="it-IT" i="1"/>
              <a:t>average </a:t>
            </a:r>
            <a:r>
              <a:rPr lang="it-IT"/>
              <a:t>error in </a:t>
            </a:r>
            <a:r>
              <a:rPr lang="it-IT" err="1"/>
              <a:t>terms</a:t>
            </a:r>
            <a:r>
              <a:rPr lang="it-IT"/>
              <a:t>  </a:t>
            </a:r>
            <a:r>
              <a:rPr lang="it-IT" err="1"/>
              <a:t>x,y,z</a:t>
            </a:r>
            <a:r>
              <a:rPr lang="it-IT"/>
              <a:t> positions</a:t>
            </a:r>
          </a:p>
        </p:txBody>
      </p:sp>
      <p:sp>
        <p:nvSpPr>
          <p:cNvPr id="9" name="CasellaDiTesto 8">
            <a:extLst>
              <a:ext uri="{FF2B5EF4-FFF2-40B4-BE49-F238E27FC236}">
                <a16:creationId xmlns:a16="http://schemas.microsoft.com/office/drawing/2014/main" id="{A743B1C8-E211-4E3B-A9DF-92100339FA93}"/>
              </a:ext>
            </a:extLst>
          </p:cNvPr>
          <p:cNvSpPr txBox="1"/>
          <p:nvPr/>
        </p:nvSpPr>
        <p:spPr>
          <a:xfrm>
            <a:off x="672942" y="2583275"/>
            <a:ext cx="2743200" cy="430887"/>
          </a:xfrm>
          <a:prstGeom prst="rect">
            <a:avLst/>
          </a:prstGeom>
          <a:noFill/>
        </p:spPr>
        <p:txBody>
          <a:bodyPr wrap="square" rtlCol="0">
            <a:spAutoFit/>
          </a:bodyPr>
          <a:lstStyle/>
          <a:p>
            <a:r>
              <a:rPr lang="it-IT" sz="2200" b="1" i="1" err="1"/>
              <a:t>Periodic</a:t>
            </a:r>
            <a:r>
              <a:rPr lang="it-IT" sz="2200" b="1" i="1"/>
              <a:t> </a:t>
            </a:r>
            <a:r>
              <a:rPr lang="it-IT" sz="2200" b="1" i="1" err="1"/>
              <a:t>exercises</a:t>
            </a:r>
            <a:endParaRPr lang="it-IT" sz="2200" b="1" i="1"/>
          </a:p>
        </p:txBody>
      </p:sp>
      <p:cxnSp>
        <p:nvCxnSpPr>
          <p:cNvPr id="12" name="Connettore 2 11">
            <a:extLst>
              <a:ext uri="{FF2B5EF4-FFF2-40B4-BE49-F238E27FC236}">
                <a16:creationId xmlns:a16="http://schemas.microsoft.com/office/drawing/2014/main" id="{4834BB8B-0519-4C80-ADFA-1EE469DF2C84}"/>
              </a:ext>
            </a:extLst>
          </p:cNvPr>
          <p:cNvCxnSpPr>
            <a:cxnSpLocks/>
          </p:cNvCxnSpPr>
          <p:nvPr/>
        </p:nvCxnSpPr>
        <p:spPr>
          <a:xfrm>
            <a:off x="3416142" y="1830892"/>
            <a:ext cx="9719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Connettore 2 13">
            <a:extLst>
              <a:ext uri="{FF2B5EF4-FFF2-40B4-BE49-F238E27FC236}">
                <a16:creationId xmlns:a16="http://schemas.microsoft.com/office/drawing/2014/main" id="{819361DA-34E8-463A-AE9B-13A818B4DCAA}"/>
              </a:ext>
            </a:extLst>
          </p:cNvPr>
          <p:cNvCxnSpPr>
            <a:cxnSpLocks/>
          </p:cNvCxnSpPr>
          <p:nvPr/>
        </p:nvCxnSpPr>
        <p:spPr>
          <a:xfrm>
            <a:off x="3403409" y="2805170"/>
            <a:ext cx="9719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Parentesi graffa aperta 16">
            <a:extLst>
              <a:ext uri="{FF2B5EF4-FFF2-40B4-BE49-F238E27FC236}">
                <a16:creationId xmlns:a16="http://schemas.microsoft.com/office/drawing/2014/main" id="{F48BBAA9-720B-4F49-9325-3AE24E429A6F}"/>
              </a:ext>
            </a:extLst>
          </p:cNvPr>
          <p:cNvSpPr/>
          <p:nvPr/>
        </p:nvSpPr>
        <p:spPr>
          <a:xfrm>
            <a:off x="4548292" y="2330476"/>
            <a:ext cx="151668" cy="93568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p:sp>
        <p:nvSpPr>
          <p:cNvPr id="18" name="CasellaDiTesto 17">
            <a:extLst>
              <a:ext uri="{FF2B5EF4-FFF2-40B4-BE49-F238E27FC236}">
                <a16:creationId xmlns:a16="http://schemas.microsoft.com/office/drawing/2014/main" id="{DEB8FEFA-2E5B-4673-8F74-9AF77D75D719}"/>
              </a:ext>
            </a:extLst>
          </p:cNvPr>
          <p:cNvSpPr txBox="1"/>
          <p:nvPr/>
        </p:nvSpPr>
        <p:spPr>
          <a:xfrm>
            <a:off x="4731172" y="2213943"/>
            <a:ext cx="3947044" cy="369332"/>
          </a:xfrm>
          <a:prstGeom prst="rect">
            <a:avLst/>
          </a:prstGeom>
          <a:noFill/>
        </p:spPr>
        <p:txBody>
          <a:bodyPr wrap="square" rtlCol="0">
            <a:spAutoFit/>
          </a:bodyPr>
          <a:lstStyle/>
          <a:p>
            <a:r>
              <a:rPr lang="it-IT" b="1" i="1">
                <a:latin typeface="Calibri" panose="020F0502020204030204" pitchFamily="34" charset="0"/>
                <a:cs typeface="Calibri" panose="020F0502020204030204" pitchFamily="34" charset="0"/>
              </a:rPr>
              <a:t>1-2%</a:t>
            </a:r>
            <a:r>
              <a:rPr lang="it-IT">
                <a:latin typeface="Calibri" panose="020F0502020204030204" pitchFamily="34" charset="0"/>
                <a:cs typeface="Calibri" panose="020F0502020204030204" pitchFamily="34" charset="0"/>
              </a:rPr>
              <a:t> </a:t>
            </a:r>
            <a:r>
              <a:rPr lang="it-IT" err="1">
                <a:latin typeface="Calibri" panose="020F0502020204030204" pitchFamily="34" charset="0"/>
                <a:cs typeface="Calibri" panose="020F0502020204030204" pitchFamily="34" charset="0"/>
              </a:rPr>
              <a:t>error</a:t>
            </a:r>
            <a:r>
              <a:rPr lang="it-IT">
                <a:latin typeface="Calibri" panose="020F0502020204030204" pitchFamily="34" charset="0"/>
                <a:cs typeface="Calibri" panose="020F0502020204030204" pitchFamily="34" charset="0"/>
              </a:rPr>
              <a:t> in </a:t>
            </a:r>
            <a:r>
              <a:rPr lang="it-IT" err="1">
                <a:latin typeface="Calibri" panose="020F0502020204030204" pitchFamily="34" charset="0"/>
                <a:cs typeface="Calibri" panose="020F0502020204030204" pitchFamily="34" charset="0"/>
              </a:rPr>
              <a:t>terms</a:t>
            </a:r>
            <a:r>
              <a:rPr lang="it-IT">
                <a:latin typeface="Calibri" panose="020F0502020204030204" pitchFamily="34" charset="0"/>
                <a:cs typeface="Calibri" panose="020F0502020204030204" pitchFamily="34" charset="0"/>
              </a:rPr>
              <a:t> of </a:t>
            </a:r>
            <a:r>
              <a:rPr lang="it-IT" err="1">
                <a:latin typeface="Calibri" panose="020F0502020204030204" pitchFamily="34" charset="0"/>
                <a:cs typeface="Calibri" panose="020F0502020204030204" pitchFamily="34" charset="0"/>
              </a:rPr>
              <a:t>amplitude</a:t>
            </a:r>
            <a:endParaRPr lang="it-IT"/>
          </a:p>
        </p:txBody>
      </p:sp>
      <p:sp>
        <p:nvSpPr>
          <p:cNvPr id="19" name="CasellaDiTesto 18">
            <a:extLst>
              <a:ext uri="{FF2B5EF4-FFF2-40B4-BE49-F238E27FC236}">
                <a16:creationId xmlns:a16="http://schemas.microsoft.com/office/drawing/2014/main" id="{8B47692E-C137-4133-BD3F-5D73A33F259F}"/>
              </a:ext>
            </a:extLst>
          </p:cNvPr>
          <p:cNvSpPr txBox="1"/>
          <p:nvPr/>
        </p:nvSpPr>
        <p:spPr>
          <a:xfrm>
            <a:off x="4784512" y="2904546"/>
            <a:ext cx="3947044" cy="369332"/>
          </a:xfrm>
          <a:prstGeom prst="rect">
            <a:avLst/>
          </a:prstGeom>
          <a:noFill/>
        </p:spPr>
        <p:txBody>
          <a:bodyPr wrap="square" rtlCol="0">
            <a:spAutoFit/>
          </a:bodyPr>
          <a:lstStyle/>
          <a:p>
            <a:r>
              <a:rPr lang="it-IT" b="1" i="1">
                <a:latin typeface="Calibri" panose="020F0502020204030204" pitchFamily="34" charset="0"/>
                <a:cs typeface="Calibri" panose="020F0502020204030204" pitchFamily="34" charset="0"/>
              </a:rPr>
              <a:t>2-3% </a:t>
            </a:r>
            <a:r>
              <a:rPr lang="it-IT" err="1">
                <a:latin typeface="Calibri" panose="020F0502020204030204" pitchFamily="34" charset="0"/>
                <a:cs typeface="Calibri" panose="020F0502020204030204" pitchFamily="34" charset="0"/>
              </a:rPr>
              <a:t>error</a:t>
            </a:r>
            <a:r>
              <a:rPr lang="it-IT">
                <a:latin typeface="Calibri" panose="020F0502020204030204" pitchFamily="34" charset="0"/>
                <a:cs typeface="Calibri" panose="020F0502020204030204" pitchFamily="34" charset="0"/>
              </a:rPr>
              <a:t> in </a:t>
            </a:r>
            <a:r>
              <a:rPr lang="it-IT" err="1">
                <a:latin typeface="Calibri" panose="020F0502020204030204" pitchFamily="34" charset="0"/>
                <a:cs typeface="Calibri" panose="020F0502020204030204" pitchFamily="34" charset="0"/>
              </a:rPr>
              <a:t>terms</a:t>
            </a:r>
            <a:r>
              <a:rPr lang="it-IT">
                <a:latin typeface="Calibri" panose="020F0502020204030204" pitchFamily="34" charset="0"/>
                <a:cs typeface="Calibri" panose="020F0502020204030204" pitchFamily="34" charset="0"/>
              </a:rPr>
              <a:t> of frequency</a:t>
            </a:r>
            <a:endParaRPr lang="it-IT"/>
          </a:p>
        </p:txBody>
      </p:sp>
      <p:sp>
        <p:nvSpPr>
          <p:cNvPr id="20" name="CasellaDiTesto 19">
            <a:extLst>
              <a:ext uri="{FF2B5EF4-FFF2-40B4-BE49-F238E27FC236}">
                <a16:creationId xmlns:a16="http://schemas.microsoft.com/office/drawing/2014/main" id="{DF82AEAC-6F4B-4728-8323-63CD65296CFE}"/>
              </a:ext>
            </a:extLst>
          </p:cNvPr>
          <p:cNvSpPr txBox="1"/>
          <p:nvPr/>
        </p:nvSpPr>
        <p:spPr>
          <a:xfrm>
            <a:off x="1076176" y="4814815"/>
            <a:ext cx="6854368" cy="369332"/>
          </a:xfrm>
          <a:prstGeom prst="rect">
            <a:avLst/>
          </a:prstGeom>
          <a:noFill/>
        </p:spPr>
        <p:txBody>
          <a:bodyPr wrap="square" rtlCol="0">
            <a:spAutoFit/>
          </a:bodyPr>
          <a:lstStyle/>
          <a:p>
            <a:pPr marL="285750" indent="-285750">
              <a:buFont typeface="Arial" panose="020B0604020202020204" pitchFamily="34" charset="0"/>
              <a:buChar char="•"/>
            </a:pPr>
            <a:r>
              <a:rPr lang="it-IT">
                <a:latin typeface="Calibri" panose="020F0502020204030204" pitchFamily="34" charset="0"/>
                <a:cs typeface="Calibri" panose="020F0502020204030204" pitchFamily="34" charset="0"/>
                <a:sym typeface="Wingdings" panose="05000000000000000000" pitchFamily="2" charset="2"/>
              </a:rPr>
              <a:t>Kinect can be </a:t>
            </a:r>
            <a:r>
              <a:rPr lang="it-IT" err="1">
                <a:latin typeface="Calibri" panose="020F0502020204030204" pitchFamily="34" charset="0"/>
                <a:cs typeface="Calibri" panose="020F0502020204030204" pitchFamily="34" charset="0"/>
                <a:sym typeface="Wingdings" panose="05000000000000000000" pitchFamily="2" charset="2"/>
              </a:rPr>
              <a:t>used</a:t>
            </a:r>
            <a:r>
              <a:rPr lang="it-IT">
                <a:latin typeface="Calibri" panose="020F0502020204030204" pitchFamily="34" charset="0"/>
                <a:cs typeface="Calibri" panose="020F0502020204030204" pitchFamily="34" charset="0"/>
                <a:sym typeface="Wingdings" panose="05000000000000000000" pitchFamily="2" charset="2"/>
              </a:rPr>
              <a:t> </a:t>
            </a:r>
            <a:r>
              <a:rPr lang="it-IT" err="1">
                <a:latin typeface="Calibri" panose="020F0502020204030204" pitchFamily="34" charset="0"/>
                <a:cs typeface="Calibri" panose="020F0502020204030204" pitchFamily="34" charset="0"/>
                <a:sym typeface="Wingdings" panose="05000000000000000000" pitchFamily="2" charset="2"/>
              </a:rPr>
              <a:t>if</a:t>
            </a:r>
            <a:r>
              <a:rPr lang="it-IT">
                <a:latin typeface="Calibri" panose="020F0502020204030204" pitchFamily="34" charset="0"/>
                <a:cs typeface="Calibri" panose="020F0502020204030204" pitchFamily="34" charset="0"/>
                <a:sym typeface="Wingdings" panose="05000000000000000000" pitchFamily="2" charset="2"/>
              </a:rPr>
              <a:t> </a:t>
            </a:r>
            <a:r>
              <a:rPr lang="it-IT" err="1">
                <a:latin typeface="Calibri" panose="020F0502020204030204" pitchFamily="34" charset="0"/>
                <a:cs typeface="Calibri" panose="020F0502020204030204" pitchFamily="34" charset="0"/>
                <a:sym typeface="Wingdings" panose="05000000000000000000" pitchFamily="2" charset="2"/>
              </a:rPr>
              <a:t>not</a:t>
            </a:r>
            <a:r>
              <a:rPr lang="it-IT">
                <a:latin typeface="Calibri" panose="020F0502020204030204" pitchFamily="34" charset="0"/>
                <a:cs typeface="Calibri" panose="020F0502020204030204" pitchFamily="34" charset="0"/>
                <a:sym typeface="Wingdings" panose="05000000000000000000" pitchFamily="2" charset="2"/>
              </a:rPr>
              <a:t> so high </a:t>
            </a:r>
            <a:r>
              <a:rPr lang="it-IT" err="1">
                <a:latin typeface="Calibri" panose="020F0502020204030204" pitchFamily="34" charset="0"/>
                <a:cs typeface="Calibri" panose="020F0502020204030204" pitchFamily="34" charset="0"/>
                <a:sym typeface="Wingdings" panose="05000000000000000000" pitchFamily="2" charset="2"/>
              </a:rPr>
              <a:t>accuracy</a:t>
            </a:r>
            <a:r>
              <a:rPr lang="it-IT">
                <a:latin typeface="Calibri" panose="020F0502020204030204" pitchFamily="34" charset="0"/>
                <a:cs typeface="Calibri" panose="020F0502020204030204" pitchFamily="34" charset="0"/>
                <a:sym typeface="Wingdings" panose="05000000000000000000" pitchFamily="2" charset="2"/>
              </a:rPr>
              <a:t> </a:t>
            </a:r>
            <a:r>
              <a:rPr lang="it-IT" err="1">
                <a:latin typeface="Calibri" panose="020F0502020204030204" pitchFamily="34" charset="0"/>
                <a:cs typeface="Calibri" panose="020F0502020204030204" pitchFamily="34" charset="0"/>
                <a:sym typeface="Wingdings" panose="05000000000000000000" pitchFamily="2" charset="2"/>
              </a:rPr>
              <a:t>is</a:t>
            </a:r>
            <a:r>
              <a:rPr lang="it-IT">
                <a:latin typeface="Calibri" panose="020F0502020204030204" pitchFamily="34" charset="0"/>
                <a:cs typeface="Calibri" panose="020F0502020204030204" pitchFamily="34" charset="0"/>
                <a:sym typeface="Wingdings" panose="05000000000000000000" pitchFamily="2" charset="2"/>
              </a:rPr>
              <a:t> </a:t>
            </a:r>
            <a:r>
              <a:rPr lang="it-IT" err="1">
                <a:latin typeface="Calibri" panose="020F0502020204030204" pitchFamily="34" charset="0"/>
                <a:cs typeface="Calibri" panose="020F0502020204030204" pitchFamily="34" charset="0"/>
                <a:sym typeface="Wingdings" panose="05000000000000000000" pitchFamily="2" charset="2"/>
              </a:rPr>
              <a:t>required</a:t>
            </a:r>
            <a:r>
              <a:rPr lang="it-IT">
                <a:latin typeface="Calibri" panose="020F0502020204030204" pitchFamily="34" charset="0"/>
                <a:cs typeface="Calibri" panose="020F0502020204030204" pitchFamily="34" charset="0"/>
                <a:sym typeface="Wingdings" panose="05000000000000000000" pitchFamily="2" charset="2"/>
              </a:rPr>
              <a:t> in position   </a:t>
            </a:r>
            <a:endParaRPr lang="it-IT"/>
          </a:p>
        </p:txBody>
      </p:sp>
      <p:sp>
        <p:nvSpPr>
          <p:cNvPr id="21" name="CasellaDiTesto 20">
            <a:extLst>
              <a:ext uri="{FF2B5EF4-FFF2-40B4-BE49-F238E27FC236}">
                <a16:creationId xmlns:a16="http://schemas.microsoft.com/office/drawing/2014/main" id="{859F8804-8062-48BB-88F1-C4C7C53B6590}"/>
              </a:ext>
            </a:extLst>
          </p:cNvPr>
          <p:cNvSpPr txBox="1"/>
          <p:nvPr/>
        </p:nvSpPr>
        <p:spPr>
          <a:xfrm>
            <a:off x="1076176" y="5132775"/>
            <a:ext cx="7039064" cy="646331"/>
          </a:xfrm>
          <a:prstGeom prst="rect">
            <a:avLst/>
          </a:prstGeom>
          <a:noFill/>
        </p:spPr>
        <p:txBody>
          <a:bodyPr wrap="square" rtlCol="0">
            <a:spAutoFit/>
          </a:bodyPr>
          <a:lstStyle/>
          <a:p>
            <a:pPr marL="285750" indent="-285750">
              <a:buFont typeface="Arial" panose="020B0604020202020204" pitchFamily="34" charset="0"/>
              <a:buChar char="•"/>
            </a:pPr>
            <a:r>
              <a:rPr lang="it-IT" err="1">
                <a:latin typeface="Calibri" panose="020F0502020204030204" pitchFamily="34" charset="0"/>
                <a:cs typeface="Calibri" panose="020F0502020204030204" pitchFamily="34" charset="0"/>
                <a:sym typeface="Wingdings" panose="05000000000000000000" pitchFamily="2" charset="2"/>
              </a:rPr>
              <a:t>If</a:t>
            </a:r>
            <a:r>
              <a:rPr lang="it-IT">
                <a:latin typeface="Calibri" panose="020F0502020204030204" pitchFamily="34" charset="0"/>
                <a:cs typeface="Calibri" panose="020F0502020204030204" pitchFamily="34" charset="0"/>
                <a:sym typeface="Wingdings" panose="05000000000000000000" pitchFamily="2" charset="2"/>
              </a:rPr>
              <a:t> frequency </a:t>
            </a:r>
            <a:r>
              <a:rPr lang="it-IT" err="1">
                <a:latin typeface="Calibri" panose="020F0502020204030204" pitchFamily="34" charset="0"/>
                <a:cs typeface="Calibri" panose="020F0502020204030204" pitchFamily="34" charset="0"/>
                <a:sym typeface="Wingdings" panose="05000000000000000000" pitchFamily="2" charset="2"/>
              </a:rPr>
              <a:t>accuracy</a:t>
            </a:r>
            <a:r>
              <a:rPr lang="it-IT">
                <a:latin typeface="Calibri" panose="020F0502020204030204" pitchFamily="34" charset="0"/>
                <a:cs typeface="Calibri" panose="020F0502020204030204" pitchFamily="34" charset="0"/>
                <a:sym typeface="Wingdings" panose="05000000000000000000" pitchFamily="2" charset="2"/>
              </a:rPr>
              <a:t> </a:t>
            </a:r>
            <a:r>
              <a:rPr lang="it-IT" err="1">
                <a:latin typeface="Calibri" panose="020F0502020204030204" pitchFamily="34" charset="0"/>
                <a:cs typeface="Calibri" panose="020F0502020204030204" pitchFamily="34" charset="0"/>
                <a:sym typeface="Wingdings" panose="05000000000000000000" pitchFamily="2" charset="2"/>
              </a:rPr>
              <a:t>is</a:t>
            </a:r>
            <a:r>
              <a:rPr lang="it-IT">
                <a:latin typeface="Calibri" panose="020F0502020204030204" pitchFamily="34" charset="0"/>
                <a:cs typeface="Calibri" panose="020F0502020204030204" pitchFamily="34" charset="0"/>
                <a:sym typeface="Wingdings" panose="05000000000000000000" pitchFamily="2" charset="2"/>
              </a:rPr>
              <a:t> </a:t>
            </a:r>
            <a:r>
              <a:rPr lang="it-IT" err="1">
                <a:latin typeface="Calibri" panose="020F0502020204030204" pitchFamily="34" charset="0"/>
                <a:cs typeface="Calibri" panose="020F0502020204030204" pitchFamily="34" charset="0"/>
                <a:sym typeface="Wingdings" panose="05000000000000000000" pitchFamily="2" charset="2"/>
              </a:rPr>
              <a:t>important</a:t>
            </a:r>
            <a:r>
              <a:rPr lang="it-IT">
                <a:latin typeface="Calibri" panose="020F0502020204030204" pitchFamily="34" charset="0"/>
                <a:cs typeface="Calibri" panose="020F0502020204030204" pitchFamily="34" charset="0"/>
                <a:sym typeface="Wingdings" panose="05000000000000000000" pitchFamily="2" charset="2"/>
              </a:rPr>
              <a:t> </a:t>
            </a:r>
            <a:r>
              <a:rPr lang="it-IT" err="1">
                <a:latin typeface="Calibri" panose="020F0502020204030204" pitchFamily="34" charset="0"/>
                <a:cs typeface="Calibri" panose="020F0502020204030204" pitchFamily="34" charset="0"/>
                <a:sym typeface="Wingdings" panose="05000000000000000000" pitchFamily="2" charset="2"/>
              </a:rPr>
              <a:t>is</a:t>
            </a:r>
            <a:r>
              <a:rPr lang="it-IT">
                <a:latin typeface="Calibri" panose="020F0502020204030204" pitchFamily="34" charset="0"/>
                <a:cs typeface="Calibri" panose="020F0502020204030204" pitchFamily="34" charset="0"/>
                <a:sym typeface="Wingdings" panose="05000000000000000000" pitchFamily="2" charset="2"/>
              </a:rPr>
              <a:t> </a:t>
            </a:r>
            <a:r>
              <a:rPr lang="it-IT" err="1">
                <a:latin typeface="Calibri" panose="020F0502020204030204" pitchFamily="34" charset="0"/>
                <a:cs typeface="Calibri" panose="020F0502020204030204" pitchFamily="34" charset="0"/>
                <a:sym typeface="Wingdings" panose="05000000000000000000" pitchFamily="2" charset="2"/>
              </a:rPr>
              <a:t>better</a:t>
            </a:r>
            <a:r>
              <a:rPr lang="it-IT">
                <a:latin typeface="Calibri" panose="020F0502020204030204" pitchFamily="34" charset="0"/>
                <a:cs typeface="Calibri" panose="020F0502020204030204" pitchFamily="34" charset="0"/>
                <a:sym typeface="Wingdings" panose="05000000000000000000" pitchFamily="2" charset="2"/>
              </a:rPr>
              <a:t> to use a </a:t>
            </a:r>
            <a:r>
              <a:rPr lang="it-IT" b="1" i="1" err="1">
                <a:latin typeface="Calibri" panose="020F0502020204030204" pitchFamily="34" charset="0"/>
                <a:cs typeface="Calibri" panose="020F0502020204030204" pitchFamily="34" charset="0"/>
                <a:sym typeface="Wingdings" panose="05000000000000000000" pitchFamily="2" charset="2"/>
              </a:rPr>
              <a:t>complementary</a:t>
            </a:r>
            <a:r>
              <a:rPr lang="it-IT">
                <a:latin typeface="Calibri" panose="020F0502020204030204" pitchFamily="34" charset="0"/>
                <a:cs typeface="Calibri" panose="020F0502020204030204" pitchFamily="34" charset="0"/>
                <a:sym typeface="Wingdings" panose="05000000000000000000" pitchFamily="2" charset="2"/>
              </a:rPr>
              <a:t> IMU </a:t>
            </a:r>
            <a:r>
              <a:rPr lang="it-IT" err="1">
                <a:latin typeface="Calibri" panose="020F0502020204030204" pitchFamily="34" charset="0"/>
                <a:cs typeface="Calibri" panose="020F0502020204030204" pitchFamily="34" charset="0"/>
                <a:sym typeface="Wingdings" panose="05000000000000000000" pitchFamily="2" charset="2"/>
              </a:rPr>
              <a:t>sensor</a:t>
            </a:r>
            <a:r>
              <a:rPr lang="it-IT">
                <a:latin typeface="Calibri" panose="020F0502020204030204" pitchFamily="34" charset="0"/>
                <a:cs typeface="Calibri" panose="020F0502020204030204" pitchFamily="34" charset="0"/>
                <a:sym typeface="Wingdings" panose="05000000000000000000" pitchFamily="2" charset="2"/>
              </a:rPr>
              <a:t> to </a:t>
            </a:r>
            <a:r>
              <a:rPr lang="it-IT" err="1">
                <a:latin typeface="Calibri" panose="020F0502020204030204" pitchFamily="34" charset="0"/>
                <a:cs typeface="Calibri" panose="020F0502020204030204" pitchFamily="34" charset="0"/>
                <a:sym typeface="Wingdings" panose="05000000000000000000" pitchFamily="2" charset="2"/>
              </a:rPr>
              <a:t>improve</a:t>
            </a:r>
            <a:r>
              <a:rPr lang="it-IT">
                <a:latin typeface="Calibri" panose="020F0502020204030204" pitchFamily="34" charset="0"/>
                <a:cs typeface="Calibri" panose="020F0502020204030204" pitchFamily="34" charset="0"/>
                <a:sym typeface="Wingdings" panose="05000000000000000000" pitchFamily="2" charset="2"/>
              </a:rPr>
              <a:t> data </a:t>
            </a:r>
            <a:r>
              <a:rPr lang="it-IT" err="1">
                <a:latin typeface="Calibri" panose="020F0502020204030204" pitchFamily="34" charset="0"/>
                <a:cs typeface="Calibri" panose="020F0502020204030204" pitchFamily="34" charset="0"/>
                <a:sym typeface="Wingdings" panose="05000000000000000000" pitchFamily="2" charset="2"/>
              </a:rPr>
              <a:t>acquisition</a:t>
            </a:r>
            <a:r>
              <a:rPr lang="it-IT">
                <a:latin typeface="Calibri" panose="020F0502020204030204" pitchFamily="34" charset="0"/>
                <a:cs typeface="Calibri" panose="020F0502020204030204" pitchFamily="34" charset="0"/>
                <a:sym typeface="Wingdings" panose="05000000000000000000" pitchFamily="2" charset="2"/>
              </a:rPr>
              <a:t> </a:t>
            </a:r>
            <a:endParaRPr lang="it-IT"/>
          </a:p>
        </p:txBody>
      </p:sp>
      <p:sp>
        <p:nvSpPr>
          <p:cNvPr id="22" name="Rettangolo con angoli arrotondati 21">
            <a:extLst>
              <a:ext uri="{FF2B5EF4-FFF2-40B4-BE49-F238E27FC236}">
                <a16:creationId xmlns:a16="http://schemas.microsoft.com/office/drawing/2014/main" id="{C22D4F24-CEB5-4F59-8878-A09F065E8114}"/>
              </a:ext>
            </a:extLst>
          </p:cNvPr>
          <p:cNvSpPr/>
          <p:nvPr/>
        </p:nvSpPr>
        <p:spPr>
          <a:xfrm>
            <a:off x="662940" y="3584123"/>
            <a:ext cx="7808118" cy="2412817"/>
          </a:xfrm>
          <a:prstGeom prst="round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5" name="CasellaDiTesto 24">
            <a:extLst>
              <a:ext uri="{FF2B5EF4-FFF2-40B4-BE49-F238E27FC236}">
                <a16:creationId xmlns:a16="http://schemas.microsoft.com/office/drawing/2014/main" id="{048A2E38-5788-43C0-A623-EDE46CE8299C}"/>
              </a:ext>
            </a:extLst>
          </p:cNvPr>
          <p:cNvSpPr txBox="1"/>
          <p:nvPr/>
        </p:nvSpPr>
        <p:spPr>
          <a:xfrm>
            <a:off x="1076236" y="4453198"/>
            <a:ext cx="4831080" cy="369332"/>
          </a:xfrm>
          <a:prstGeom prst="rect">
            <a:avLst/>
          </a:prstGeom>
          <a:noFill/>
        </p:spPr>
        <p:txBody>
          <a:bodyPr wrap="square" rtlCol="0">
            <a:spAutoFit/>
          </a:bodyPr>
          <a:lstStyle/>
          <a:p>
            <a:pPr marL="285750" indent="-285750">
              <a:buFont typeface="Arial" panose="020B0604020202020204" pitchFamily="34" charset="0"/>
              <a:buChar char="•"/>
            </a:pPr>
            <a:r>
              <a:rPr lang="it-IT" err="1"/>
              <a:t>Only</a:t>
            </a:r>
            <a:r>
              <a:rPr lang="it-IT"/>
              <a:t> </a:t>
            </a:r>
            <a:r>
              <a:rPr lang="it-IT" b="1" i="1" err="1"/>
              <a:t>frontal</a:t>
            </a:r>
            <a:r>
              <a:rPr lang="it-IT"/>
              <a:t> </a:t>
            </a:r>
            <a:r>
              <a:rPr lang="it-IT" err="1"/>
              <a:t>acquisition</a:t>
            </a:r>
            <a:r>
              <a:rPr lang="it-IT"/>
              <a:t> can be </a:t>
            </a:r>
            <a:r>
              <a:rPr lang="it-IT" err="1"/>
              <a:t>performed</a:t>
            </a:r>
            <a:r>
              <a:rPr lang="it-IT"/>
              <a:t> </a:t>
            </a:r>
          </a:p>
        </p:txBody>
      </p:sp>
      <p:sp>
        <p:nvSpPr>
          <p:cNvPr id="26" name="CasellaDiTesto 25">
            <a:extLst>
              <a:ext uri="{FF2B5EF4-FFF2-40B4-BE49-F238E27FC236}">
                <a16:creationId xmlns:a16="http://schemas.microsoft.com/office/drawing/2014/main" id="{8DFDBD02-B18F-4A4B-B127-C752F6649172}"/>
              </a:ext>
            </a:extLst>
          </p:cNvPr>
          <p:cNvSpPr txBox="1"/>
          <p:nvPr/>
        </p:nvSpPr>
        <p:spPr>
          <a:xfrm>
            <a:off x="1076176" y="4113399"/>
            <a:ext cx="3886200" cy="366331"/>
          </a:xfrm>
          <a:prstGeom prst="rect">
            <a:avLst/>
          </a:prstGeom>
          <a:noFill/>
        </p:spPr>
        <p:txBody>
          <a:bodyPr wrap="square" rtlCol="0">
            <a:spAutoFit/>
          </a:bodyPr>
          <a:lstStyle/>
          <a:p>
            <a:pPr marL="285750" indent="-285750">
              <a:buFont typeface="Arial" panose="020B0604020202020204" pitchFamily="34" charset="0"/>
              <a:buChar char="•"/>
            </a:pPr>
            <a:r>
              <a:rPr lang="it-IT" b="1" i="1" err="1"/>
              <a:t>Physical</a:t>
            </a:r>
            <a:r>
              <a:rPr lang="it-IT" b="1" i="1"/>
              <a:t> </a:t>
            </a:r>
            <a:r>
              <a:rPr lang="it-IT" b="1" i="1" err="1"/>
              <a:t>limits</a:t>
            </a:r>
            <a:endParaRPr lang="it-IT" b="1" i="1"/>
          </a:p>
        </p:txBody>
      </p:sp>
      <p:sp>
        <p:nvSpPr>
          <p:cNvPr id="27" name="CasellaDiTesto 26">
            <a:extLst>
              <a:ext uri="{FF2B5EF4-FFF2-40B4-BE49-F238E27FC236}">
                <a16:creationId xmlns:a16="http://schemas.microsoft.com/office/drawing/2014/main" id="{51512F7C-588E-48FC-9D5B-85E6DFE26996}"/>
              </a:ext>
            </a:extLst>
          </p:cNvPr>
          <p:cNvSpPr txBox="1"/>
          <p:nvPr/>
        </p:nvSpPr>
        <p:spPr>
          <a:xfrm>
            <a:off x="1076176" y="3732689"/>
            <a:ext cx="3718560" cy="369332"/>
          </a:xfrm>
          <a:prstGeom prst="rect">
            <a:avLst/>
          </a:prstGeom>
          <a:noFill/>
        </p:spPr>
        <p:txBody>
          <a:bodyPr wrap="square" rtlCol="0">
            <a:spAutoFit/>
          </a:bodyPr>
          <a:lstStyle/>
          <a:p>
            <a:pPr marL="285750" indent="-285750">
              <a:buFont typeface="Arial" panose="020B0604020202020204" pitchFamily="34" charset="0"/>
              <a:buChar char="•"/>
            </a:pPr>
            <a:r>
              <a:rPr lang="it-IT"/>
              <a:t>No </a:t>
            </a:r>
            <a:r>
              <a:rPr lang="it-IT" err="1"/>
              <a:t>fixed</a:t>
            </a:r>
            <a:r>
              <a:rPr lang="it-IT"/>
              <a:t> </a:t>
            </a:r>
            <a:r>
              <a:rPr lang="it-IT" err="1"/>
              <a:t>acquisition</a:t>
            </a:r>
            <a:r>
              <a:rPr lang="it-IT"/>
              <a:t> time </a:t>
            </a:r>
          </a:p>
        </p:txBody>
      </p:sp>
    </p:spTree>
    <p:extLst>
      <p:ext uri="{BB962C8B-B14F-4D97-AF65-F5344CB8AC3E}">
        <p14:creationId xmlns:p14="http://schemas.microsoft.com/office/powerpoint/2010/main" val="2492519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a:t>Titolo presentazione</a:t>
            </a:r>
            <a:br>
              <a:rPr lang="it-IT" sz="2800"/>
            </a:br>
            <a:r>
              <a:rPr lang="it-IT" sz="280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a:solidFill>
                  <a:schemeClr val="bg1"/>
                </a:solidFill>
              </a:rPr>
              <a:t>Milano, XX mese 20XX</a:t>
            </a:r>
          </a:p>
          <a:p>
            <a:endParaRPr lang="it-IT"/>
          </a:p>
        </p:txBody>
      </p:sp>
      <p:pic>
        <p:nvPicPr>
          <p:cNvPr id="1028" name="Picture 4" descr="Y:\IMMAGINE _COORDINATA_2014\LOGO_UFFICIALE\01_Polimi_centrato\eps\01_Polimi_centrato_COL_negativ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703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641534" y="4149725"/>
            <a:ext cx="7772400" cy="968375"/>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endParaRPr lang="it-IT"/>
          </a:p>
        </p:txBody>
      </p:sp>
      <p:sp>
        <p:nvSpPr>
          <p:cNvPr id="133" name="Sottotitolo 2"/>
          <p:cNvSpPr txBox="1">
            <a:spLocks/>
          </p:cNvSpPr>
          <p:nvPr/>
        </p:nvSpPr>
        <p:spPr>
          <a:xfrm>
            <a:off x="319015" y="5047232"/>
            <a:ext cx="8570595" cy="706436"/>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en-US" sz="4000" b="1" i="1">
                <a:solidFill>
                  <a:schemeClr val="bg1"/>
                </a:solidFill>
                <a:latin typeface="+mj-lt"/>
              </a:rPr>
              <a:t>THANK YOU FOR THE ATTENTION</a:t>
            </a:r>
            <a:endParaRPr lang="it-IT" sz="4400" b="1" i="1">
              <a:solidFill>
                <a:schemeClr val="bg1"/>
              </a:solidFill>
              <a:latin typeface="+mj-lt"/>
            </a:endParaRPr>
          </a:p>
        </p:txBody>
      </p:sp>
    </p:spTree>
    <p:extLst>
      <p:ext uri="{BB962C8B-B14F-4D97-AF65-F5344CB8AC3E}">
        <p14:creationId xmlns:p14="http://schemas.microsoft.com/office/powerpoint/2010/main" val="1067652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err="1">
                <a:latin typeface="+mj-lt"/>
              </a:rPr>
              <a:t>Bibliography</a:t>
            </a:r>
            <a:r>
              <a:rPr lang="it-IT" sz="2500" b="0">
                <a:latin typeface="+mj-lt"/>
              </a:rPr>
              <a:t> </a:t>
            </a: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3" y="6349502"/>
            <a:ext cx="3047653" cy="369332"/>
          </a:xfrm>
          <a:prstGeom prst="rect">
            <a:avLst/>
          </a:prstGeom>
          <a:solidFill>
            <a:srgbClr val="728FA5"/>
          </a:solidFill>
        </p:spPr>
        <p:txBody>
          <a:bodyPr wrap="square" rtlCol="0">
            <a:spAutoFit/>
          </a:bodyPr>
          <a:lstStyle/>
          <a:p>
            <a:endParaRPr lang="it-IT"/>
          </a:p>
        </p:txBody>
      </p:sp>
      <p:sp>
        <p:nvSpPr>
          <p:cNvPr id="3" name="CasellaDiTesto 2">
            <a:extLst>
              <a:ext uri="{FF2B5EF4-FFF2-40B4-BE49-F238E27FC236}">
                <a16:creationId xmlns:a16="http://schemas.microsoft.com/office/drawing/2014/main" id="{43126820-7973-4B81-B7FC-5C79C85AA96B}"/>
              </a:ext>
            </a:extLst>
          </p:cNvPr>
          <p:cNvSpPr txBox="1"/>
          <p:nvPr/>
        </p:nvSpPr>
        <p:spPr>
          <a:xfrm>
            <a:off x="233103" y="1604694"/>
            <a:ext cx="8581043" cy="278473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it-IT"/>
              <a:t>Matlab Code for the </a:t>
            </a:r>
            <a:r>
              <a:rPr lang="it-IT" err="1"/>
              <a:t>acquisition</a:t>
            </a:r>
            <a:r>
              <a:rPr lang="it-IT"/>
              <a:t> data </a:t>
            </a:r>
            <a:r>
              <a:rPr lang="it-IT">
                <a:hlinkClick r:id="rId2"/>
              </a:rPr>
              <a:t>Skeleton Viewer for Kinect V2 </a:t>
            </a:r>
            <a:r>
              <a:rPr lang="it-IT" err="1">
                <a:hlinkClick r:id="rId2"/>
              </a:rPr>
              <a:t>Skeletal</a:t>
            </a:r>
            <a:r>
              <a:rPr lang="it-IT">
                <a:hlinkClick r:id="rId2"/>
              </a:rPr>
              <a:t> Data - MATLAB &amp; </a:t>
            </a:r>
            <a:r>
              <a:rPr lang="it-IT" err="1">
                <a:hlinkClick r:id="rId2"/>
              </a:rPr>
              <a:t>Simulink</a:t>
            </a:r>
            <a:r>
              <a:rPr lang="it-IT">
                <a:hlinkClick r:id="rId2"/>
              </a:rPr>
              <a:t> </a:t>
            </a:r>
            <a:r>
              <a:rPr lang="it-IT" err="1">
                <a:hlinkClick r:id="rId2"/>
              </a:rPr>
              <a:t>Example</a:t>
            </a:r>
            <a:r>
              <a:rPr lang="it-IT">
                <a:hlinkClick r:id="rId2"/>
              </a:rPr>
              <a:t> - </a:t>
            </a:r>
            <a:r>
              <a:rPr lang="it-IT" err="1">
                <a:hlinkClick r:id="rId2"/>
              </a:rPr>
              <a:t>MathWorks</a:t>
            </a:r>
            <a:r>
              <a:rPr lang="it-IT">
                <a:hlinkClick r:id="rId2"/>
              </a:rPr>
              <a:t> Italia</a:t>
            </a:r>
            <a:endParaRPr lang="it-IT"/>
          </a:p>
          <a:p>
            <a:pPr marL="285750" indent="-285750">
              <a:lnSpc>
                <a:spcPct val="200000"/>
              </a:lnSpc>
              <a:buFont typeface="Arial" panose="020B0604020202020204" pitchFamily="34" charset="0"/>
              <a:buChar char="•"/>
            </a:pPr>
            <a:r>
              <a:rPr lang="en-US">
                <a:hlinkClick r:id="rId3"/>
              </a:rPr>
              <a:t>Understanding Kinect V2 Joints and Coordinate System | by Lisa </a:t>
            </a:r>
            <a:r>
              <a:rPr lang="en-US" err="1">
                <a:hlinkClick r:id="rId3"/>
              </a:rPr>
              <a:t>Jamhoury</a:t>
            </a:r>
            <a:r>
              <a:rPr lang="en-US">
                <a:hlinkClick r:id="rId3"/>
              </a:rPr>
              <a:t> | Medium</a:t>
            </a:r>
            <a:endParaRPr lang="en-US"/>
          </a:p>
          <a:p>
            <a:pPr marL="285750" indent="-285750">
              <a:lnSpc>
                <a:spcPct val="200000"/>
              </a:lnSpc>
              <a:buFont typeface="Arial" panose="020B0604020202020204" pitchFamily="34" charset="0"/>
              <a:buChar char="•"/>
            </a:pPr>
            <a:r>
              <a:rPr lang="en-US">
                <a:hlinkClick r:id="rId4"/>
              </a:rPr>
              <a:t>Real-time human pose recognition in parts from single depth images (acm.org)</a:t>
            </a:r>
            <a:endParaRPr lang="en-US"/>
          </a:p>
          <a:p>
            <a:pPr>
              <a:lnSpc>
                <a:spcPct val="200000"/>
              </a:lnSpc>
            </a:pPr>
            <a:endParaRPr lang="it-IT"/>
          </a:p>
        </p:txBody>
      </p:sp>
    </p:spTree>
    <p:extLst>
      <p:ext uri="{BB962C8B-B14F-4D97-AF65-F5344CB8AC3E}">
        <p14:creationId xmlns:p14="http://schemas.microsoft.com/office/powerpoint/2010/main" val="3790089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16F82CDD-7268-492E-82B6-3FD57D3B4AAD}"/>
              </a:ext>
            </a:extLst>
          </p:cNvPr>
          <p:cNvPicPr>
            <a:picLocks noChangeAspect="1"/>
          </p:cNvPicPr>
          <p:nvPr/>
        </p:nvPicPr>
        <p:blipFill rotWithShape="1">
          <a:blip r:embed="rId3"/>
          <a:srcRect b="48864"/>
          <a:stretch/>
        </p:blipFill>
        <p:spPr>
          <a:xfrm>
            <a:off x="5209309" y="1356626"/>
            <a:ext cx="3502429" cy="2221150"/>
          </a:xfrm>
          <a:prstGeom prst="rect">
            <a:avLst/>
          </a:prstGeom>
        </p:spPr>
      </p:pic>
      <p:sp>
        <p:nvSpPr>
          <p:cNvPr id="2" name="Titolo 1"/>
          <p:cNvSpPr>
            <a:spLocks noGrp="1"/>
          </p:cNvSpPr>
          <p:nvPr>
            <p:ph type="title"/>
          </p:nvPr>
        </p:nvSpPr>
        <p:spPr/>
        <p:txBody>
          <a:bodyPr anchor="ctr">
            <a:normAutofit/>
          </a:bodyPr>
          <a:lstStyle/>
          <a:p>
            <a:r>
              <a:rPr lang="it-IT" sz="2500" b="0">
                <a:latin typeface="+mj-lt"/>
              </a:rPr>
              <a:t>Kinect v2 - Skeleton</a:t>
            </a: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3" y="6349502"/>
            <a:ext cx="3047653" cy="369332"/>
          </a:xfrm>
          <a:prstGeom prst="rect">
            <a:avLst/>
          </a:prstGeom>
          <a:solidFill>
            <a:srgbClr val="728FA5"/>
          </a:solidFill>
        </p:spPr>
        <p:txBody>
          <a:bodyPr wrap="square" rtlCol="0">
            <a:spAutoFit/>
          </a:bodyPr>
          <a:lstStyle/>
          <a:p>
            <a:endParaRPr lang="it-IT"/>
          </a:p>
        </p:txBody>
      </p:sp>
      <p:pic>
        <p:nvPicPr>
          <p:cNvPr id="6" name="Immagine 5">
            <a:extLst>
              <a:ext uri="{FF2B5EF4-FFF2-40B4-BE49-F238E27FC236}">
                <a16:creationId xmlns:a16="http://schemas.microsoft.com/office/drawing/2014/main" id="{8FC57B70-364A-47C5-8FFF-418DC0074AC7}"/>
              </a:ext>
            </a:extLst>
          </p:cNvPr>
          <p:cNvPicPr>
            <a:picLocks noChangeAspect="1"/>
          </p:cNvPicPr>
          <p:nvPr/>
        </p:nvPicPr>
        <p:blipFill>
          <a:blip r:embed="rId4"/>
          <a:stretch>
            <a:fillRect/>
          </a:stretch>
        </p:blipFill>
        <p:spPr>
          <a:xfrm>
            <a:off x="4345450" y="3954836"/>
            <a:ext cx="4524114" cy="1646261"/>
          </a:xfrm>
          <a:prstGeom prst="rect">
            <a:avLst/>
          </a:prstGeom>
        </p:spPr>
      </p:pic>
      <p:sp>
        <p:nvSpPr>
          <p:cNvPr id="9" name="CasellaDiTesto 8">
            <a:extLst>
              <a:ext uri="{FF2B5EF4-FFF2-40B4-BE49-F238E27FC236}">
                <a16:creationId xmlns:a16="http://schemas.microsoft.com/office/drawing/2014/main" id="{86A9610F-7B51-4366-9EAB-226E200FF6F0}"/>
              </a:ext>
            </a:extLst>
          </p:cNvPr>
          <p:cNvSpPr txBox="1"/>
          <p:nvPr/>
        </p:nvSpPr>
        <p:spPr>
          <a:xfrm>
            <a:off x="1272249" y="1362365"/>
            <a:ext cx="2894910" cy="369332"/>
          </a:xfrm>
          <a:prstGeom prst="rect">
            <a:avLst/>
          </a:prstGeom>
          <a:noFill/>
        </p:spPr>
        <p:txBody>
          <a:bodyPr wrap="square" rtlCol="0">
            <a:spAutoFit/>
          </a:bodyPr>
          <a:lstStyle/>
          <a:p>
            <a:r>
              <a:rPr lang="it-IT" b="1" i="1"/>
              <a:t>Skeleton building features</a:t>
            </a:r>
          </a:p>
        </p:txBody>
      </p:sp>
      <p:sp>
        <p:nvSpPr>
          <p:cNvPr id="10" name="CasellaDiTesto 9">
            <a:extLst>
              <a:ext uri="{FF2B5EF4-FFF2-40B4-BE49-F238E27FC236}">
                <a16:creationId xmlns:a16="http://schemas.microsoft.com/office/drawing/2014/main" id="{71F2B23A-42E3-4B03-83E4-5CE97E04D2A1}"/>
              </a:ext>
            </a:extLst>
          </p:cNvPr>
          <p:cNvSpPr txBox="1"/>
          <p:nvPr/>
        </p:nvSpPr>
        <p:spPr>
          <a:xfrm>
            <a:off x="791151" y="1719908"/>
            <a:ext cx="3463636" cy="1941557"/>
          </a:xfrm>
          <a:prstGeom prst="rect">
            <a:avLst/>
          </a:prstGeom>
          <a:noFill/>
        </p:spPr>
        <p:txBody>
          <a:bodyPr wrap="square" rtlCol="0">
            <a:spAutoFit/>
          </a:bodyPr>
          <a:lstStyle/>
          <a:p>
            <a:pPr marL="285750" indent="-285750">
              <a:spcAft>
                <a:spcPts val="125"/>
              </a:spcAft>
              <a:buFont typeface="Arial" panose="020B0604020202020204" pitchFamily="34" charset="0"/>
              <a:buChar char="•"/>
            </a:pPr>
            <a:r>
              <a:rPr lang="it-IT" sz="1600" err="1"/>
              <a:t>ToF</a:t>
            </a:r>
            <a:r>
              <a:rPr lang="it-IT" sz="1600"/>
              <a:t> </a:t>
            </a:r>
            <a:r>
              <a:rPr lang="it-IT" sz="1600" err="1"/>
              <a:t>sensors</a:t>
            </a:r>
            <a:r>
              <a:rPr lang="it-IT" sz="1600"/>
              <a:t> </a:t>
            </a:r>
          </a:p>
          <a:p>
            <a:pPr>
              <a:spcAft>
                <a:spcPts val="125"/>
              </a:spcAft>
            </a:pPr>
            <a:endParaRPr lang="it-IT" sz="1600"/>
          </a:p>
          <a:p>
            <a:pPr marL="285750" indent="-285750">
              <a:spcAft>
                <a:spcPts val="125"/>
              </a:spcAft>
              <a:buFont typeface="Arial" panose="020B0604020202020204" pitchFamily="34" charset="0"/>
              <a:buChar char="•"/>
            </a:pPr>
            <a:r>
              <a:rPr lang="it-IT" sz="1600" err="1"/>
              <a:t>Physical</a:t>
            </a:r>
            <a:r>
              <a:rPr lang="it-IT" sz="1600"/>
              <a:t> </a:t>
            </a:r>
            <a:r>
              <a:rPr lang="it-IT" sz="1600" err="1"/>
              <a:t>limits</a:t>
            </a:r>
            <a:r>
              <a:rPr lang="it-IT" sz="1600"/>
              <a:t> </a:t>
            </a:r>
            <a:r>
              <a:rPr lang="it-IT" sz="1600" b="1" i="1"/>
              <a:t>0.4 - 4.5 m</a:t>
            </a:r>
          </a:p>
          <a:p>
            <a:pPr>
              <a:spcAft>
                <a:spcPts val="125"/>
              </a:spcAft>
            </a:pPr>
            <a:endParaRPr lang="it-IT" sz="1600"/>
          </a:p>
          <a:p>
            <a:pPr marL="285750" indent="-285750">
              <a:spcAft>
                <a:spcPts val="125"/>
              </a:spcAft>
              <a:buFont typeface="Arial" panose="020B0604020202020204" pitchFamily="34" charset="0"/>
              <a:buChar char="•"/>
            </a:pPr>
            <a:r>
              <a:rPr lang="it-IT" sz="1600" err="1"/>
              <a:t>Sweet</a:t>
            </a:r>
            <a:r>
              <a:rPr lang="it-IT" sz="1600"/>
              <a:t> spot </a:t>
            </a:r>
            <a:r>
              <a:rPr lang="it-IT" sz="1600" b="1" i="1"/>
              <a:t>0.8 – 3.5 m</a:t>
            </a:r>
          </a:p>
          <a:p>
            <a:pPr marL="285750" indent="-285750">
              <a:buFont typeface="Arial" panose="020B0604020202020204" pitchFamily="34" charset="0"/>
              <a:buChar char="•"/>
            </a:pPr>
            <a:endParaRPr lang="it-IT"/>
          </a:p>
          <a:p>
            <a:pPr marL="285750" indent="-285750">
              <a:buFont typeface="Arial" panose="020B0604020202020204" pitchFamily="34" charset="0"/>
              <a:buChar char="•"/>
            </a:pPr>
            <a:endParaRPr lang="it-IT"/>
          </a:p>
        </p:txBody>
      </p:sp>
      <p:sp>
        <p:nvSpPr>
          <p:cNvPr id="8" name="Rettangolo con angoli arrotondati 7">
            <a:extLst>
              <a:ext uri="{FF2B5EF4-FFF2-40B4-BE49-F238E27FC236}">
                <a16:creationId xmlns:a16="http://schemas.microsoft.com/office/drawing/2014/main" id="{A7BDDE2C-1723-4BBD-BA5D-6A7D656954F6}"/>
              </a:ext>
            </a:extLst>
          </p:cNvPr>
          <p:cNvSpPr/>
          <p:nvPr/>
        </p:nvSpPr>
        <p:spPr>
          <a:xfrm>
            <a:off x="590321" y="1317474"/>
            <a:ext cx="4258767" cy="1924490"/>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7" name="Freccia in giù 16">
            <a:extLst>
              <a:ext uri="{FF2B5EF4-FFF2-40B4-BE49-F238E27FC236}">
                <a16:creationId xmlns:a16="http://schemas.microsoft.com/office/drawing/2014/main" id="{96431C6E-91CA-4F6C-994E-12A69E48254C}"/>
              </a:ext>
            </a:extLst>
          </p:cNvPr>
          <p:cNvSpPr/>
          <p:nvPr/>
        </p:nvSpPr>
        <p:spPr>
          <a:xfrm>
            <a:off x="2560320" y="3431371"/>
            <a:ext cx="376844" cy="36933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CasellaDiTesto 18">
            <a:extLst>
              <a:ext uri="{FF2B5EF4-FFF2-40B4-BE49-F238E27FC236}">
                <a16:creationId xmlns:a16="http://schemas.microsoft.com/office/drawing/2014/main" id="{AC5A9D1B-A455-4C2E-80F7-AB02B4E3FCE7}"/>
              </a:ext>
            </a:extLst>
          </p:cNvPr>
          <p:cNvSpPr txBox="1"/>
          <p:nvPr/>
        </p:nvSpPr>
        <p:spPr>
          <a:xfrm>
            <a:off x="1756929" y="4054944"/>
            <a:ext cx="3463636" cy="369332"/>
          </a:xfrm>
          <a:prstGeom prst="rect">
            <a:avLst/>
          </a:prstGeom>
          <a:noFill/>
        </p:spPr>
        <p:txBody>
          <a:bodyPr wrap="square" rtlCol="0">
            <a:spAutoFit/>
          </a:bodyPr>
          <a:lstStyle/>
          <a:p>
            <a:r>
              <a:rPr lang="it-IT" i="1"/>
              <a:t>Tracking Skeleton</a:t>
            </a:r>
          </a:p>
        </p:txBody>
      </p:sp>
      <p:sp>
        <p:nvSpPr>
          <p:cNvPr id="11" name="Freccia in giù 10">
            <a:extLst>
              <a:ext uri="{FF2B5EF4-FFF2-40B4-BE49-F238E27FC236}">
                <a16:creationId xmlns:a16="http://schemas.microsoft.com/office/drawing/2014/main" id="{252BEFB4-1DC4-442A-8853-C03A576801ED}"/>
              </a:ext>
            </a:extLst>
          </p:cNvPr>
          <p:cNvSpPr/>
          <p:nvPr/>
        </p:nvSpPr>
        <p:spPr>
          <a:xfrm rot="16200000">
            <a:off x="2689434" y="1664058"/>
            <a:ext cx="245092" cy="503320"/>
          </a:xfrm>
          <a:prstGeom prst="downArrow">
            <a:avLst>
              <a:gd name="adj1" fmla="val 17647"/>
              <a:gd name="adj2" fmla="val 4995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CasellaDiTesto 2">
            <a:extLst>
              <a:ext uri="{FF2B5EF4-FFF2-40B4-BE49-F238E27FC236}">
                <a16:creationId xmlns:a16="http://schemas.microsoft.com/office/drawing/2014/main" id="{7AF29F53-488E-4726-B720-42B4897C9B2C}"/>
              </a:ext>
            </a:extLst>
          </p:cNvPr>
          <p:cNvSpPr txBox="1"/>
          <p:nvPr/>
        </p:nvSpPr>
        <p:spPr>
          <a:xfrm>
            <a:off x="3174999" y="1746440"/>
            <a:ext cx="2110740" cy="338554"/>
          </a:xfrm>
          <a:prstGeom prst="rect">
            <a:avLst/>
          </a:prstGeom>
          <a:noFill/>
        </p:spPr>
        <p:txBody>
          <a:bodyPr wrap="square" rtlCol="0">
            <a:spAutoFit/>
          </a:bodyPr>
          <a:lstStyle/>
          <a:p>
            <a:r>
              <a:rPr lang="it-IT" sz="1600"/>
              <a:t>Depth image</a:t>
            </a:r>
          </a:p>
        </p:txBody>
      </p:sp>
    </p:spTree>
    <p:extLst>
      <p:ext uri="{BB962C8B-B14F-4D97-AF65-F5344CB8AC3E}">
        <p14:creationId xmlns:p14="http://schemas.microsoft.com/office/powerpoint/2010/main" val="880282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a:latin typeface="+mj-lt"/>
              </a:rPr>
              <a:t>Kinect v2 – Joint </a:t>
            </a:r>
            <a:r>
              <a:rPr lang="it-IT" sz="2500" b="0" err="1">
                <a:latin typeface="+mj-lt"/>
              </a:rPr>
              <a:t>Map</a:t>
            </a:r>
            <a:endParaRPr lang="it-IT" sz="2500" b="0">
              <a:latin typeface="+mj-lt"/>
            </a:endParaRPr>
          </a:p>
        </p:txBody>
      </p:sp>
      <p:pic>
        <p:nvPicPr>
          <p:cNvPr id="6" name="Segnaposto contenuto 5">
            <a:extLst>
              <a:ext uri="{FF2B5EF4-FFF2-40B4-BE49-F238E27FC236}">
                <a16:creationId xmlns:a16="http://schemas.microsoft.com/office/drawing/2014/main" id="{7B33C5C7-EB2B-48F6-8DB4-9CB74A47F17F}"/>
              </a:ext>
            </a:extLst>
          </p:cNvPr>
          <p:cNvPicPr>
            <a:picLocks noGrp="1" noChangeAspect="1"/>
          </p:cNvPicPr>
          <p:nvPr>
            <p:ph idx="1"/>
          </p:nvPr>
        </p:nvPicPr>
        <p:blipFill>
          <a:blip r:embed="rId3"/>
          <a:stretch>
            <a:fillRect/>
          </a:stretch>
        </p:blipFill>
        <p:spPr>
          <a:xfrm>
            <a:off x="725612" y="1637420"/>
            <a:ext cx="7692776" cy="3810187"/>
          </a:xfrm>
          <a:prstGeom prst="roundRect">
            <a:avLst>
              <a:gd name="adj" fmla="val 10183"/>
            </a:avLst>
          </a:prstGeom>
          <a:solidFill>
            <a:srgbClr val="FFFFFF">
              <a:shade val="85000"/>
            </a:srgbClr>
          </a:solidFill>
          <a:ln>
            <a:noFill/>
          </a:ln>
          <a:effectLst>
            <a:reflection blurRad="12700" stA="0" endPos="28000" dist="5000" dir="5400000" sy="-100000" algn="bl" rotWithShape="0"/>
          </a:effectLst>
        </p:spPr>
      </p:pic>
      <p:sp>
        <p:nvSpPr>
          <p:cNvPr id="4" name="CasellaDiTesto 3">
            <a:extLst>
              <a:ext uri="{FF2B5EF4-FFF2-40B4-BE49-F238E27FC236}">
                <a16:creationId xmlns:a16="http://schemas.microsoft.com/office/drawing/2014/main" id="{5BBD1A23-6861-4FA5-BAEB-B14D542B3DA9}"/>
              </a:ext>
            </a:extLst>
          </p:cNvPr>
          <p:cNvSpPr txBox="1"/>
          <p:nvPr/>
        </p:nvSpPr>
        <p:spPr>
          <a:xfrm>
            <a:off x="233103" y="6349502"/>
            <a:ext cx="3047653" cy="369332"/>
          </a:xfrm>
          <a:prstGeom prst="rect">
            <a:avLst/>
          </a:prstGeom>
          <a:solidFill>
            <a:srgbClr val="728FA5"/>
          </a:solidFill>
        </p:spPr>
        <p:txBody>
          <a:bodyPr wrap="square" rtlCol="0">
            <a:spAutoFit/>
          </a:bodyPr>
          <a:lstStyle/>
          <a:p>
            <a:endParaRPr lang="it-IT"/>
          </a:p>
        </p:txBody>
      </p:sp>
    </p:spTree>
    <p:extLst>
      <p:ext uri="{BB962C8B-B14F-4D97-AF65-F5344CB8AC3E}">
        <p14:creationId xmlns:p14="http://schemas.microsoft.com/office/powerpoint/2010/main" val="3383649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a:latin typeface="+mj-lt"/>
              </a:rPr>
              <a:t>Development of the project </a:t>
            </a: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2" y="6349502"/>
            <a:ext cx="3047653" cy="369332"/>
          </a:xfrm>
          <a:prstGeom prst="rect">
            <a:avLst/>
          </a:prstGeom>
          <a:solidFill>
            <a:srgbClr val="728FA5"/>
          </a:solidFill>
        </p:spPr>
        <p:txBody>
          <a:bodyPr wrap="square" rtlCol="0">
            <a:spAutoFit/>
          </a:bodyPr>
          <a:lstStyle/>
          <a:p>
            <a:endParaRPr lang="it-IT"/>
          </a:p>
        </p:txBody>
      </p:sp>
      <p:grpSp>
        <p:nvGrpSpPr>
          <p:cNvPr id="12" name="Gruppo 11">
            <a:extLst>
              <a:ext uri="{FF2B5EF4-FFF2-40B4-BE49-F238E27FC236}">
                <a16:creationId xmlns:a16="http://schemas.microsoft.com/office/drawing/2014/main" id="{E5A126BB-8E14-48B2-BC5E-945A3A626A24}"/>
              </a:ext>
            </a:extLst>
          </p:cNvPr>
          <p:cNvGrpSpPr/>
          <p:nvPr/>
        </p:nvGrpSpPr>
        <p:grpSpPr>
          <a:xfrm>
            <a:off x="2902528" y="4480334"/>
            <a:ext cx="3338943" cy="1220380"/>
            <a:chOff x="2467446" y="4536681"/>
            <a:chExt cx="3338943" cy="1457075"/>
          </a:xfrm>
        </p:grpSpPr>
        <p:sp>
          <p:nvSpPr>
            <p:cNvPr id="16" name="CasellaDiTesto 15">
              <a:extLst>
                <a:ext uri="{FF2B5EF4-FFF2-40B4-BE49-F238E27FC236}">
                  <a16:creationId xmlns:a16="http://schemas.microsoft.com/office/drawing/2014/main" id="{596CD0C2-4ABD-4507-8EF9-45C0F38314AC}"/>
                </a:ext>
              </a:extLst>
            </p:cNvPr>
            <p:cNvSpPr txBox="1"/>
            <p:nvPr/>
          </p:nvSpPr>
          <p:spPr>
            <a:xfrm>
              <a:off x="2674830" y="4536681"/>
              <a:ext cx="2924175" cy="477712"/>
            </a:xfrm>
            <a:prstGeom prst="rect">
              <a:avLst/>
            </a:prstGeom>
            <a:noFill/>
          </p:spPr>
          <p:txBody>
            <a:bodyPr wrap="square">
              <a:spAutoFit/>
            </a:bodyPr>
            <a:lstStyle/>
            <a:p>
              <a:r>
                <a:rPr lang="it-IT" sz="2000" b="1" i="1"/>
                <a:t>Kinect – IMU </a:t>
              </a:r>
              <a:r>
                <a:rPr lang="it-IT" sz="2000" b="1" i="1" err="1"/>
                <a:t>comparison</a:t>
              </a:r>
              <a:r>
                <a:rPr lang="it-IT" sz="2000" b="1" i="1"/>
                <a:t> </a:t>
              </a:r>
            </a:p>
          </p:txBody>
        </p:sp>
        <p:sp>
          <p:nvSpPr>
            <p:cNvPr id="27" name="CasellaDiTesto 26">
              <a:extLst>
                <a:ext uri="{FF2B5EF4-FFF2-40B4-BE49-F238E27FC236}">
                  <a16:creationId xmlns:a16="http://schemas.microsoft.com/office/drawing/2014/main" id="{10A00B01-C96B-4197-B0F6-2DC08F59DF9F}"/>
                </a:ext>
              </a:extLst>
            </p:cNvPr>
            <p:cNvSpPr txBox="1"/>
            <p:nvPr/>
          </p:nvSpPr>
          <p:spPr>
            <a:xfrm>
              <a:off x="3460743" y="5085297"/>
              <a:ext cx="868369" cy="369332"/>
            </a:xfrm>
            <a:prstGeom prst="rect">
              <a:avLst/>
            </a:prstGeom>
            <a:noFill/>
          </p:spPr>
          <p:txBody>
            <a:bodyPr wrap="square" rtlCol="0">
              <a:spAutoFit/>
            </a:bodyPr>
            <a:lstStyle/>
            <a:p>
              <a:r>
                <a:rPr lang="it-IT"/>
                <a:t>Skip </a:t>
              </a:r>
            </a:p>
          </p:txBody>
        </p:sp>
        <p:sp>
          <p:nvSpPr>
            <p:cNvPr id="29" name="Rettangolo con angoli arrotondati 28">
              <a:extLst>
                <a:ext uri="{FF2B5EF4-FFF2-40B4-BE49-F238E27FC236}">
                  <a16:creationId xmlns:a16="http://schemas.microsoft.com/office/drawing/2014/main" id="{BE582CD0-9FBA-4B86-A064-9851BB88C102}"/>
                </a:ext>
              </a:extLst>
            </p:cNvPr>
            <p:cNvSpPr/>
            <p:nvPr/>
          </p:nvSpPr>
          <p:spPr>
            <a:xfrm>
              <a:off x="2467446" y="4576813"/>
              <a:ext cx="3338943" cy="1416943"/>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sp>
        <p:nvSpPr>
          <p:cNvPr id="32" name="Freccia in giù 31">
            <a:extLst>
              <a:ext uri="{FF2B5EF4-FFF2-40B4-BE49-F238E27FC236}">
                <a16:creationId xmlns:a16="http://schemas.microsoft.com/office/drawing/2014/main" id="{D25E74E7-FD7B-4AA1-94E7-8B9F4ABF8A34}"/>
              </a:ext>
            </a:extLst>
          </p:cNvPr>
          <p:cNvSpPr/>
          <p:nvPr/>
        </p:nvSpPr>
        <p:spPr>
          <a:xfrm>
            <a:off x="4395434" y="3870073"/>
            <a:ext cx="353133" cy="55551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9" name="Gruppo 8">
            <a:extLst>
              <a:ext uri="{FF2B5EF4-FFF2-40B4-BE49-F238E27FC236}">
                <a16:creationId xmlns:a16="http://schemas.microsoft.com/office/drawing/2014/main" id="{01B334A4-26EA-4927-9BD2-F4844CEA2C9D}"/>
              </a:ext>
            </a:extLst>
          </p:cNvPr>
          <p:cNvGrpSpPr/>
          <p:nvPr/>
        </p:nvGrpSpPr>
        <p:grpSpPr>
          <a:xfrm>
            <a:off x="1565295" y="1535082"/>
            <a:ext cx="6013410" cy="2197357"/>
            <a:chOff x="1482981" y="1535082"/>
            <a:chExt cx="6013410" cy="2197357"/>
          </a:xfrm>
        </p:grpSpPr>
        <p:sp>
          <p:nvSpPr>
            <p:cNvPr id="7" name="Freccia a destra 6">
              <a:extLst>
                <a:ext uri="{FF2B5EF4-FFF2-40B4-BE49-F238E27FC236}">
                  <a16:creationId xmlns:a16="http://schemas.microsoft.com/office/drawing/2014/main" id="{50FFD653-F2E9-4CAC-AAD7-4B4BB75E3DEC}"/>
                </a:ext>
              </a:extLst>
            </p:cNvPr>
            <p:cNvSpPr/>
            <p:nvPr/>
          </p:nvSpPr>
          <p:spPr>
            <a:xfrm>
              <a:off x="2013488" y="2165084"/>
              <a:ext cx="415636"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Freccia a destra 7">
              <a:extLst>
                <a:ext uri="{FF2B5EF4-FFF2-40B4-BE49-F238E27FC236}">
                  <a16:creationId xmlns:a16="http://schemas.microsoft.com/office/drawing/2014/main" id="{6B44AF09-CF63-492F-9D70-43B766243B1F}"/>
                </a:ext>
              </a:extLst>
            </p:cNvPr>
            <p:cNvSpPr/>
            <p:nvPr/>
          </p:nvSpPr>
          <p:spPr>
            <a:xfrm>
              <a:off x="2013488" y="2625770"/>
              <a:ext cx="415636"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775DF875-8487-4C64-8846-4B7B9D013FD0}"/>
                </a:ext>
              </a:extLst>
            </p:cNvPr>
            <p:cNvSpPr txBox="1"/>
            <p:nvPr/>
          </p:nvSpPr>
          <p:spPr>
            <a:xfrm>
              <a:off x="1693457" y="1598813"/>
              <a:ext cx="3380509" cy="400110"/>
            </a:xfrm>
            <a:prstGeom prst="rect">
              <a:avLst/>
            </a:prstGeom>
            <a:noFill/>
          </p:spPr>
          <p:txBody>
            <a:bodyPr wrap="square" rtlCol="0">
              <a:spAutoFit/>
            </a:bodyPr>
            <a:lstStyle/>
            <a:p>
              <a:r>
                <a:rPr lang="it-IT" sz="2000" b="1" i="1"/>
                <a:t>Kinect </a:t>
              </a:r>
              <a:r>
                <a:rPr lang="it-IT" sz="2000" b="1" i="1" err="1"/>
                <a:t>validation</a:t>
              </a:r>
              <a:r>
                <a:rPr lang="it-IT" sz="2000" i="1"/>
                <a:t>: </a:t>
              </a:r>
            </a:p>
          </p:txBody>
        </p:sp>
        <p:sp>
          <p:nvSpPr>
            <p:cNvPr id="13" name="CasellaDiTesto 12">
              <a:extLst>
                <a:ext uri="{FF2B5EF4-FFF2-40B4-BE49-F238E27FC236}">
                  <a16:creationId xmlns:a16="http://schemas.microsoft.com/office/drawing/2014/main" id="{83D9E563-F79D-40AE-85DF-2391991AF2CD}"/>
                </a:ext>
              </a:extLst>
            </p:cNvPr>
            <p:cNvSpPr txBox="1"/>
            <p:nvPr/>
          </p:nvSpPr>
          <p:spPr>
            <a:xfrm>
              <a:off x="2523335" y="2082941"/>
              <a:ext cx="4017818" cy="369332"/>
            </a:xfrm>
            <a:prstGeom prst="rect">
              <a:avLst/>
            </a:prstGeom>
            <a:noFill/>
          </p:spPr>
          <p:txBody>
            <a:bodyPr wrap="square" rtlCol="0">
              <a:spAutoFit/>
            </a:bodyPr>
            <a:lstStyle/>
            <a:p>
              <a:r>
                <a:rPr lang="it-IT" err="1"/>
                <a:t>Walk</a:t>
              </a:r>
              <a:endParaRPr lang="it-IT"/>
            </a:p>
          </p:txBody>
        </p:sp>
        <p:sp>
          <p:nvSpPr>
            <p:cNvPr id="14" name="CasellaDiTesto 13">
              <a:extLst>
                <a:ext uri="{FF2B5EF4-FFF2-40B4-BE49-F238E27FC236}">
                  <a16:creationId xmlns:a16="http://schemas.microsoft.com/office/drawing/2014/main" id="{120B0C83-FE8A-416C-8B2A-9CD472E22B94}"/>
                </a:ext>
              </a:extLst>
            </p:cNvPr>
            <p:cNvSpPr txBox="1"/>
            <p:nvPr/>
          </p:nvSpPr>
          <p:spPr>
            <a:xfrm>
              <a:off x="2523335" y="2543627"/>
              <a:ext cx="2884517" cy="369332"/>
            </a:xfrm>
            <a:prstGeom prst="rect">
              <a:avLst/>
            </a:prstGeom>
            <a:noFill/>
          </p:spPr>
          <p:txBody>
            <a:bodyPr wrap="square" rtlCol="0">
              <a:spAutoFit/>
            </a:bodyPr>
            <a:lstStyle/>
            <a:p>
              <a:r>
                <a:rPr lang="it-IT" err="1"/>
                <a:t>Sidewalk</a:t>
              </a:r>
              <a:r>
                <a:rPr lang="it-IT"/>
                <a:t> </a:t>
              </a:r>
            </a:p>
          </p:txBody>
        </p:sp>
        <p:sp>
          <p:nvSpPr>
            <p:cNvPr id="23" name="Freccia a destra 22">
              <a:extLst>
                <a:ext uri="{FF2B5EF4-FFF2-40B4-BE49-F238E27FC236}">
                  <a16:creationId xmlns:a16="http://schemas.microsoft.com/office/drawing/2014/main" id="{8127DAD8-77E1-4F4C-9CAE-80C8FAE2D487}"/>
                </a:ext>
              </a:extLst>
            </p:cNvPr>
            <p:cNvSpPr/>
            <p:nvPr/>
          </p:nvSpPr>
          <p:spPr>
            <a:xfrm>
              <a:off x="2013488" y="3115298"/>
              <a:ext cx="415636"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6" name="CasellaDiTesto 25">
              <a:extLst>
                <a:ext uri="{FF2B5EF4-FFF2-40B4-BE49-F238E27FC236}">
                  <a16:creationId xmlns:a16="http://schemas.microsoft.com/office/drawing/2014/main" id="{7FCEAE3D-15A6-40A6-BC5B-4C7BC3A9D0A0}"/>
                </a:ext>
              </a:extLst>
            </p:cNvPr>
            <p:cNvSpPr txBox="1"/>
            <p:nvPr/>
          </p:nvSpPr>
          <p:spPr>
            <a:xfrm>
              <a:off x="2520563" y="3033155"/>
              <a:ext cx="4017818" cy="369332"/>
            </a:xfrm>
            <a:prstGeom prst="rect">
              <a:avLst/>
            </a:prstGeom>
            <a:noFill/>
          </p:spPr>
          <p:txBody>
            <a:bodyPr wrap="square" rtlCol="0">
              <a:spAutoFit/>
            </a:bodyPr>
            <a:lstStyle/>
            <a:p>
              <a:r>
                <a:rPr lang="it-IT" err="1"/>
                <a:t>Walk</a:t>
              </a:r>
              <a:r>
                <a:rPr lang="it-IT"/>
                <a:t> </a:t>
              </a:r>
              <a:r>
                <a:rPr lang="it-IT" err="1"/>
                <a:t>downstairs</a:t>
              </a:r>
              <a:endParaRPr lang="it-IT"/>
            </a:p>
          </p:txBody>
        </p:sp>
        <p:sp>
          <p:nvSpPr>
            <p:cNvPr id="28" name="Rettangolo con angoli arrotondati 27">
              <a:extLst>
                <a:ext uri="{FF2B5EF4-FFF2-40B4-BE49-F238E27FC236}">
                  <a16:creationId xmlns:a16="http://schemas.microsoft.com/office/drawing/2014/main" id="{799A76B6-1936-4B5A-B4A9-F7B43D3D3FB9}"/>
                </a:ext>
              </a:extLst>
            </p:cNvPr>
            <p:cNvSpPr/>
            <p:nvPr/>
          </p:nvSpPr>
          <p:spPr>
            <a:xfrm>
              <a:off x="1482981" y="1535082"/>
              <a:ext cx="6013410" cy="2197357"/>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Freccia a destra 18">
              <a:extLst>
                <a:ext uri="{FF2B5EF4-FFF2-40B4-BE49-F238E27FC236}">
                  <a16:creationId xmlns:a16="http://schemas.microsoft.com/office/drawing/2014/main" id="{B5E8C639-20AB-4D4D-91B4-D0C0351ED231}"/>
                </a:ext>
              </a:extLst>
            </p:cNvPr>
            <p:cNvSpPr/>
            <p:nvPr/>
          </p:nvSpPr>
          <p:spPr>
            <a:xfrm>
              <a:off x="4294211" y="3115298"/>
              <a:ext cx="415636"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0" name="Freccia a destra 19">
              <a:extLst>
                <a:ext uri="{FF2B5EF4-FFF2-40B4-BE49-F238E27FC236}">
                  <a16:creationId xmlns:a16="http://schemas.microsoft.com/office/drawing/2014/main" id="{75298EAF-AE04-417D-94BB-5866DB7828BC}"/>
                </a:ext>
              </a:extLst>
            </p:cNvPr>
            <p:cNvSpPr/>
            <p:nvPr/>
          </p:nvSpPr>
          <p:spPr>
            <a:xfrm>
              <a:off x="4294211" y="2625770"/>
              <a:ext cx="415636"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1" name="Freccia a destra 20">
              <a:extLst>
                <a:ext uri="{FF2B5EF4-FFF2-40B4-BE49-F238E27FC236}">
                  <a16:creationId xmlns:a16="http://schemas.microsoft.com/office/drawing/2014/main" id="{EA4738DB-7A9F-4CF3-992E-311C46F4C646}"/>
                </a:ext>
              </a:extLst>
            </p:cNvPr>
            <p:cNvSpPr/>
            <p:nvPr/>
          </p:nvSpPr>
          <p:spPr>
            <a:xfrm>
              <a:off x="4294211" y="2165084"/>
              <a:ext cx="415636"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80A4899D-5040-481B-8B17-B1E0F8CB7EF3}"/>
                </a:ext>
              </a:extLst>
            </p:cNvPr>
            <p:cNvSpPr txBox="1"/>
            <p:nvPr/>
          </p:nvSpPr>
          <p:spPr>
            <a:xfrm>
              <a:off x="4346812" y="1598813"/>
              <a:ext cx="2990850" cy="400110"/>
            </a:xfrm>
            <a:prstGeom prst="rect">
              <a:avLst/>
            </a:prstGeom>
            <a:noFill/>
          </p:spPr>
          <p:txBody>
            <a:bodyPr wrap="square" rtlCol="0">
              <a:spAutoFit/>
            </a:bodyPr>
            <a:lstStyle/>
            <a:p>
              <a:r>
                <a:rPr lang="it-IT" sz="2000" b="1" i="1" err="1"/>
                <a:t>Validation</a:t>
              </a:r>
              <a:r>
                <a:rPr lang="it-IT" sz="2000" b="1" i="1"/>
                <a:t> </a:t>
              </a:r>
              <a:r>
                <a:rPr lang="it-IT" sz="2000" b="1" i="1" err="1"/>
                <a:t>measurements</a:t>
              </a:r>
              <a:r>
                <a:rPr lang="it-IT" i="1"/>
                <a:t>:</a:t>
              </a:r>
            </a:p>
          </p:txBody>
        </p:sp>
        <p:sp>
          <p:nvSpPr>
            <p:cNvPr id="6" name="CasellaDiTesto 5">
              <a:extLst>
                <a:ext uri="{FF2B5EF4-FFF2-40B4-BE49-F238E27FC236}">
                  <a16:creationId xmlns:a16="http://schemas.microsoft.com/office/drawing/2014/main" id="{36590611-2296-4E59-A6CC-9A2193FE6945}"/>
                </a:ext>
              </a:extLst>
            </p:cNvPr>
            <p:cNvSpPr txBox="1"/>
            <p:nvPr/>
          </p:nvSpPr>
          <p:spPr>
            <a:xfrm>
              <a:off x="5176387" y="2082941"/>
              <a:ext cx="1520279" cy="369332"/>
            </a:xfrm>
            <a:prstGeom prst="rect">
              <a:avLst/>
            </a:prstGeom>
            <a:noFill/>
          </p:spPr>
          <p:txBody>
            <a:bodyPr wrap="square" rtlCol="0">
              <a:spAutoFit/>
            </a:bodyPr>
            <a:lstStyle/>
            <a:p>
              <a:r>
                <a:rPr lang="it-IT">
                  <a:solidFill>
                    <a:srgbClr val="00B050"/>
                  </a:solidFill>
                </a:rPr>
                <a:t>Z coordinate</a:t>
              </a:r>
            </a:p>
          </p:txBody>
        </p:sp>
        <p:sp>
          <p:nvSpPr>
            <p:cNvPr id="25" name="CasellaDiTesto 24">
              <a:extLst>
                <a:ext uri="{FF2B5EF4-FFF2-40B4-BE49-F238E27FC236}">
                  <a16:creationId xmlns:a16="http://schemas.microsoft.com/office/drawing/2014/main" id="{2F4837BC-A959-4FFE-8B54-3BDE5114E4B1}"/>
                </a:ext>
              </a:extLst>
            </p:cNvPr>
            <p:cNvSpPr txBox="1"/>
            <p:nvPr/>
          </p:nvSpPr>
          <p:spPr>
            <a:xfrm>
              <a:off x="5176387" y="2543627"/>
              <a:ext cx="1520279" cy="369332"/>
            </a:xfrm>
            <a:prstGeom prst="rect">
              <a:avLst/>
            </a:prstGeom>
            <a:noFill/>
          </p:spPr>
          <p:txBody>
            <a:bodyPr wrap="square" rtlCol="0">
              <a:spAutoFit/>
            </a:bodyPr>
            <a:lstStyle/>
            <a:p>
              <a:r>
                <a:rPr lang="it-IT">
                  <a:solidFill>
                    <a:schemeClr val="tx2"/>
                  </a:solidFill>
                </a:rPr>
                <a:t>X coordinate</a:t>
              </a:r>
            </a:p>
          </p:txBody>
        </p:sp>
        <p:sp>
          <p:nvSpPr>
            <p:cNvPr id="30" name="CasellaDiTesto 29">
              <a:extLst>
                <a:ext uri="{FF2B5EF4-FFF2-40B4-BE49-F238E27FC236}">
                  <a16:creationId xmlns:a16="http://schemas.microsoft.com/office/drawing/2014/main" id="{FDC7C450-21A4-4D97-ABAC-84B20ED311F5}"/>
                </a:ext>
              </a:extLst>
            </p:cNvPr>
            <p:cNvSpPr txBox="1"/>
            <p:nvPr/>
          </p:nvSpPr>
          <p:spPr>
            <a:xfrm>
              <a:off x="5176387" y="3033155"/>
              <a:ext cx="1520279" cy="369332"/>
            </a:xfrm>
            <a:prstGeom prst="rect">
              <a:avLst/>
            </a:prstGeom>
            <a:noFill/>
          </p:spPr>
          <p:txBody>
            <a:bodyPr wrap="square" rtlCol="0">
              <a:spAutoFit/>
            </a:bodyPr>
            <a:lstStyle/>
            <a:p>
              <a:r>
                <a:rPr lang="it-IT">
                  <a:solidFill>
                    <a:srgbClr val="FF0000"/>
                  </a:solidFill>
                </a:rPr>
                <a:t>Y coordinate</a:t>
              </a:r>
            </a:p>
          </p:txBody>
        </p:sp>
      </p:grpSp>
      <p:sp>
        <p:nvSpPr>
          <p:cNvPr id="15" name="Freccia angolare in su 14">
            <a:extLst>
              <a:ext uri="{FF2B5EF4-FFF2-40B4-BE49-F238E27FC236}">
                <a16:creationId xmlns:a16="http://schemas.microsoft.com/office/drawing/2014/main" id="{A7F48523-209C-49E8-984A-C9594F75819E}"/>
              </a:ext>
            </a:extLst>
          </p:cNvPr>
          <p:cNvSpPr/>
          <p:nvPr/>
        </p:nvSpPr>
        <p:spPr>
          <a:xfrm rot="5400000">
            <a:off x="3436363" y="4886945"/>
            <a:ext cx="339213" cy="383088"/>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75224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a:latin typeface="+mj-lt"/>
              </a:rPr>
              <a:t>Test setup</a:t>
            </a: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3" y="6349502"/>
            <a:ext cx="3047653" cy="369332"/>
          </a:xfrm>
          <a:prstGeom prst="rect">
            <a:avLst/>
          </a:prstGeom>
          <a:solidFill>
            <a:srgbClr val="728FA5"/>
          </a:solidFill>
        </p:spPr>
        <p:txBody>
          <a:bodyPr wrap="square" rtlCol="0">
            <a:spAutoFit/>
          </a:bodyPr>
          <a:lstStyle/>
          <a:p>
            <a:endParaRPr lang="it-IT"/>
          </a:p>
        </p:txBody>
      </p:sp>
      <p:pic>
        <p:nvPicPr>
          <p:cNvPr id="11" name="Immagine 10">
            <a:extLst>
              <a:ext uri="{FF2B5EF4-FFF2-40B4-BE49-F238E27FC236}">
                <a16:creationId xmlns:a16="http://schemas.microsoft.com/office/drawing/2014/main" id="{37F9B74D-325F-4930-A44F-0ACFE53344B9}"/>
              </a:ext>
            </a:extLst>
          </p:cNvPr>
          <p:cNvPicPr>
            <a:picLocks noChangeAspect="1"/>
          </p:cNvPicPr>
          <p:nvPr/>
        </p:nvPicPr>
        <p:blipFill>
          <a:blip r:embed="rId3"/>
          <a:stretch>
            <a:fillRect/>
          </a:stretch>
        </p:blipFill>
        <p:spPr>
          <a:xfrm>
            <a:off x="4357050" y="1383363"/>
            <a:ext cx="4666190" cy="2673955"/>
          </a:xfrm>
          <a:prstGeom prst="rect">
            <a:avLst/>
          </a:prstGeom>
        </p:spPr>
      </p:pic>
      <p:pic>
        <p:nvPicPr>
          <p:cNvPr id="13" name="Immagine 12" descr="Immagine che contiene pavimento, edificio, tegola, piastrellato&#10;&#10;Descrizione generata automaticamente">
            <a:extLst>
              <a:ext uri="{FF2B5EF4-FFF2-40B4-BE49-F238E27FC236}">
                <a16:creationId xmlns:a16="http://schemas.microsoft.com/office/drawing/2014/main" id="{0C2A5870-27B4-40B5-ADAC-FBBB4B77340D}"/>
              </a:ext>
            </a:extLst>
          </p:cNvPr>
          <p:cNvPicPr>
            <a:picLocks noChangeAspect="1"/>
          </p:cNvPicPr>
          <p:nvPr/>
        </p:nvPicPr>
        <p:blipFill>
          <a:blip r:embed="rId4"/>
          <a:stretch>
            <a:fillRect/>
          </a:stretch>
        </p:blipFill>
        <p:spPr>
          <a:xfrm>
            <a:off x="559725" y="1331070"/>
            <a:ext cx="3131357" cy="4667408"/>
          </a:xfrm>
          <a:prstGeom prst="roundRect">
            <a:avLst/>
          </a:prstGeom>
        </p:spPr>
      </p:pic>
      <p:sp>
        <p:nvSpPr>
          <p:cNvPr id="14" name="Ovale 13">
            <a:extLst>
              <a:ext uri="{FF2B5EF4-FFF2-40B4-BE49-F238E27FC236}">
                <a16:creationId xmlns:a16="http://schemas.microsoft.com/office/drawing/2014/main" id="{759D5170-2D33-46E0-88D5-2762F981EE3E}"/>
              </a:ext>
            </a:extLst>
          </p:cNvPr>
          <p:cNvSpPr/>
          <p:nvPr/>
        </p:nvSpPr>
        <p:spPr>
          <a:xfrm>
            <a:off x="4500669" y="1988683"/>
            <a:ext cx="908858" cy="770312"/>
          </a:xfrm>
          <a:prstGeom prst="ellipse">
            <a:avLst/>
          </a:prstGeom>
          <a:noFill/>
          <a:ln w="28575">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0D29DF07-EAF5-41AD-B224-9D4329894D2F}"/>
              </a:ext>
            </a:extLst>
          </p:cNvPr>
          <p:cNvSpPr/>
          <p:nvPr/>
        </p:nvSpPr>
        <p:spPr>
          <a:xfrm>
            <a:off x="5348460" y="1789669"/>
            <a:ext cx="795770" cy="698607"/>
          </a:xfrm>
          <a:prstGeom prst="ellipse">
            <a:avLst/>
          </a:prstGeom>
          <a:noFill/>
          <a:ln w="28575">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0E7B8C58-BD09-4C96-9A50-AE9ED90BC57A}"/>
              </a:ext>
            </a:extLst>
          </p:cNvPr>
          <p:cNvSpPr/>
          <p:nvPr/>
        </p:nvSpPr>
        <p:spPr>
          <a:xfrm>
            <a:off x="2013238" y="4005352"/>
            <a:ext cx="512619" cy="472440"/>
          </a:xfrm>
          <a:prstGeom prst="ellipse">
            <a:avLst/>
          </a:prstGeom>
          <a:noFill/>
          <a:ln w="28575">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18" name="Connettore 2 17">
            <a:extLst>
              <a:ext uri="{FF2B5EF4-FFF2-40B4-BE49-F238E27FC236}">
                <a16:creationId xmlns:a16="http://schemas.microsoft.com/office/drawing/2014/main" id="{8B22DD3E-4E77-4772-91BC-72AC39DD4C05}"/>
              </a:ext>
            </a:extLst>
          </p:cNvPr>
          <p:cNvCxnSpPr>
            <a:cxnSpLocks/>
            <a:stCxn id="14" idx="4"/>
          </p:cNvCxnSpPr>
          <p:nvPr/>
        </p:nvCxnSpPr>
        <p:spPr>
          <a:xfrm>
            <a:off x="4955098" y="2758995"/>
            <a:ext cx="0" cy="1918300"/>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Connettore 2 18">
            <a:extLst>
              <a:ext uri="{FF2B5EF4-FFF2-40B4-BE49-F238E27FC236}">
                <a16:creationId xmlns:a16="http://schemas.microsoft.com/office/drawing/2014/main" id="{73E64A67-4AD1-4DC0-BFBD-DD25F8D6250E}"/>
              </a:ext>
            </a:extLst>
          </p:cNvPr>
          <p:cNvCxnSpPr>
            <a:cxnSpLocks/>
          </p:cNvCxnSpPr>
          <p:nvPr/>
        </p:nvCxnSpPr>
        <p:spPr>
          <a:xfrm>
            <a:off x="2463905" y="4387737"/>
            <a:ext cx="1792211" cy="1139193"/>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nettore 2 19">
            <a:extLst>
              <a:ext uri="{FF2B5EF4-FFF2-40B4-BE49-F238E27FC236}">
                <a16:creationId xmlns:a16="http://schemas.microsoft.com/office/drawing/2014/main" id="{204F190C-788B-4AE6-B438-67851B980984}"/>
              </a:ext>
            </a:extLst>
          </p:cNvPr>
          <p:cNvCxnSpPr>
            <a:cxnSpLocks/>
          </p:cNvCxnSpPr>
          <p:nvPr/>
        </p:nvCxnSpPr>
        <p:spPr>
          <a:xfrm>
            <a:off x="5748366" y="2488276"/>
            <a:ext cx="0" cy="1992285"/>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7" name="CasellaDiTesto 26">
            <a:extLst>
              <a:ext uri="{FF2B5EF4-FFF2-40B4-BE49-F238E27FC236}">
                <a16:creationId xmlns:a16="http://schemas.microsoft.com/office/drawing/2014/main" id="{31BC9C27-0FA7-4275-BC97-4EB80520E504}"/>
              </a:ext>
            </a:extLst>
          </p:cNvPr>
          <p:cNvSpPr txBox="1"/>
          <p:nvPr/>
        </p:nvSpPr>
        <p:spPr>
          <a:xfrm>
            <a:off x="5275679" y="4424523"/>
            <a:ext cx="1855083" cy="307777"/>
          </a:xfrm>
          <a:prstGeom prst="rect">
            <a:avLst/>
          </a:prstGeom>
          <a:noFill/>
        </p:spPr>
        <p:txBody>
          <a:bodyPr wrap="square" rtlCol="0">
            <a:spAutoFit/>
          </a:bodyPr>
          <a:lstStyle/>
          <a:p>
            <a:r>
              <a:rPr lang="it-IT" sz="1400" i="1" err="1"/>
              <a:t>Metronome</a:t>
            </a:r>
            <a:endParaRPr lang="it-IT" sz="1400" i="1"/>
          </a:p>
        </p:txBody>
      </p:sp>
      <p:sp>
        <p:nvSpPr>
          <p:cNvPr id="28" name="CasellaDiTesto 27">
            <a:extLst>
              <a:ext uri="{FF2B5EF4-FFF2-40B4-BE49-F238E27FC236}">
                <a16:creationId xmlns:a16="http://schemas.microsoft.com/office/drawing/2014/main" id="{75EACA63-8014-4729-9619-C1B73D89E698}"/>
              </a:ext>
            </a:extLst>
          </p:cNvPr>
          <p:cNvSpPr txBox="1"/>
          <p:nvPr/>
        </p:nvSpPr>
        <p:spPr>
          <a:xfrm>
            <a:off x="4616222" y="4685637"/>
            <a:ext cx="1037821" cy="323165"/>
          </a:xfrm>
          <a:prstGeom prst="rect">
            <a:avLst/>
          </a:prstGeom>
          <a:noFill/>
        </p:spPr>
        <p:txBody>
          <a:bodyPr wrap="square" rtlCol="0">
            <a:spAutoFit/>
          </a:bodyPr>
          <a:lstStyle/>
          <a:p>
            <a:r>
              <a:rPr lang="it-IT" sz="1500" i="1"/>
              <a:t>Kinect</a:t>
            </a:r>
          </a:p>
        </p:txBody>
      </p:sp>
      <p:sp>
        <p:nvSpPr>
          <p:cNvPr id="29" name="CasellaDiTesto 28">
            <a:extLst>
              <a:ext uri="{FF2B5EF4-FFF2-40B4-BE49-F238E27FC236}">
                <a16:creationId xmlns:a16="http://schemas.microsoft.com/office/drawing/2014/main" id="{7BDAA0BE-1F5D-4B8A-A55D-A6244A3E9D1F}"/>
              </a:ext>
            </a:extLst>
          </p:cNvPr>
          <p:cNvSpPr txBox="1"/>
          <p:nvPr/>
        </p:nvSpPr>
        <p:spPr>
          <a:xfrm>
            <a:off x="4305213" y="5422256"/>
            <a:ext cx="2477972" cy="307777"/>
          </a:xfrm>
          <a:prstGeom prst="rect">
            <a:avLst/>
          </a:prstGeom>
          <a:noFill/>
        </p:spPr>
        <p:txBody>
          <a:bodyPr wrap="square" rtlCol="0">
            <a:spAutoFit/>
          </a:bodyPr>
          <a:lstStyle/>
          <a:p>
            <a:r>
              <a:rPr lang="it-IT" sz="1400" i="1"/>
              <a:t>Marker </a:t>
            </a:r>
            <a:r>
              <a:rPr lang="it-IT" sz="1400" i="1" err="1"/>
              <a:t>equally</a:t>
            </a:r>
            <a:r>
              <a:rPr lang="it-IT" sz="1400" i="1"/>
              <a:t> </a:t>
            </a:r>
            <a:r>
              <a:rPr lang="it-IT" sz="1400" i="1" err="1"/>
              <a:t>spaced</a:t>
            </a:r>
            <a:r>
              <a:rPr lang="it-IT" sz="1400" i="1"/>
              <a:t> of 0.5 m</a:t>
            </a:r>
          </a:p>
        </p:txBody>
      </p:sp>
      <p:cxnSp>
        <p:nvCxnSpPr>
          <p:cNvPr id="5" name="Connettore 2 4">
            <a:extLst>
              <a:ext uri="{FF2B5EF4-FFF2-40B4-BE49-F238E27FC236}">
                <a16:creationId xmlns:a16="http://schemas.microsoft.com/office/drawing/2014/main" id="{2A76428E-6A81-48A3-94E0-82C451783D88}"/>
              </a:ext>
            </a:extLst>
          </p:cNvPr>
          <p:cNvCxnSpPr>
            <a:cxnSpLocks/>
          </p:cNvCxnSpPr>
          <p:nvPr/>
        </p:nvCxnSpPr>
        <p:spPr>
          <a:xfrm>
            <a:off x="4823217" y="2389987"/>
            <a:ext cx="1056347" cy="736213"/>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nettore 2 20">
            <a:extLst>
              <a:ext uri="{FF2B5EF4-FFF2-40B4-BE49-F238E27FC236}">
                <a16:creationId xmlns:a16="http://schemas.microsoft.com/office/drawing/2014/main" id="{F5F8DA1D-BB1E-407E-97CF-48094B7FF68A}"/>
              </a:ext>
            </a:extLst>
          </p:cNvPr>
          <p:cNvCxnSpPr>
            <a:cxnSpLocks/>
          </p:cNvCxnSpPr>
          <p:nvPr/>
        </p:nvCxnSpPr>
        <p:spPr>
          <a:xfrm flipH="1">
            <a:off x="3887013" y="2410082"/>
            <a:ext cx="902603" cy="46706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ttore 2 21">
            <a:extLst>
              <a:ext uri="{FF2B5EF4-FFF2-40B4-BE49-F238E27FC236}">
                <a16:creationId xmlns:a16="http://schemas.microsoft.com/office/drawing/2014/main" id="{6682B462-64AF-4529-9BB3-1B0858EB9B49}"/>
              </a:ext>
            </a:extLst>
          </p:cNvPr>
          <p:cNvCxnSpPr>
            <a:cxnSpLocks/>
          </p:cNvCxnSpPr>
          <p:nvPr/>
        </p:nvCxnSpPr>
        <p:spPr>
          <a:xfrm flipV="1">
            <a:off x="4814920" y="1331070"/>
            <a:ext cx="0" cy="104625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nettore 2 24">
            <a:extLst>
              <a:ext uri="{FF2B5EF4-FFF2-40B4-BE49-F238E27FC236}">
                <a16:creationId xmlns:a16="http://schemas.microsoft.com/office/drawing/2014/main" id="{D6BFBACA-7DEA-409D-853D-57501EA0D107}"/>
              </a:ext>
            </a:extLst>
          </p:cNvPr>
          <p:cNvCxnSpPr>
            <a:cxnSpLocks/>
          </p:cNvCxnSpPr>
          <p:nvPr/>
        </p:nvCxnSpPr>
        <p:spPr>
          <a:xfrm flipV="1">
            <a:off x="1365788" y="2643616"/>
            <a:ext cx="1007556" cy="3354863"/>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Connettore 2 29">
            <a:extLst>
              <a:ext uri="{FF2B5EF4-FFF2-40B4-BE49-F238E27FC236}">
                <a16:creationId xmlns:a16="http://schemas.microsoft.com/office/drawing/2014/main" id="{4759A4D7-A2AE-4019-8CAA-8D71E5A82E85}"/>
              </a:ext>
            </a:extLst>
          </p:cNvPr>
          <p:cNvCxnSpPr>
            <a:cxnSpLocks/>
          </p:cNvCxnSpPr>
          <p:nvPr/>
        </p:nvCxnSpPr>
        <p:spPr>
          <a:xfrm flipH="1">
            <a:off x="689613" y="3286594"/>
            <a:ext cx="1323625" cy="0"/>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31" name="CasellaDiTesto 30">
            <a:extLst>
              <a:ext uri="{FF2B5EF4-FFF2-40B4-BE49-F238E27FC236}">
                <a16:creationId xmlns:a16="http://schemas.microsoft.com/office/drawing/2014/main" id="{15A7DC4A-71AA-4491-9A9D-3815FDD0A3B4}"/>
              </a:ext>
            </a:extLst>
          </p:cNvPr>
          <p:cNvSpPr txBox="1"/>
          <p:nvPr/>
        </p:nvSpPr>
        <p:spPr>
          <a:xfrm>
            <a:off x="4576680" y="1335178"/>
            <a:ext cx="93403" cy="369332"/>
          </a:xfrm>
          <a:prstGeom prst="rect">
            <a:avLst/>
          </a:prstGeom>
          <a:noFill/>
        </p:spPr>
        <p:txBody>
          <a:bodyPr wrap="square" rtlCol="0">
            <a:spAutoFit/>
          </a:bodyPr>
          <a:lstStyle/>
          <a:p>
            <a:r>
              <a:rPr lang="it-IT"/>
              <a:t>y</a:t>
            </a:r>
          </a:p>
        </p:txBody>
      </p:sp>
      <p:sp>
        <p:nvSpPr>
          <p:cNvPr id="33" name="CasellaDiTesto 32">
            <a:extLst>
              <a:ext uri="{FF2B5EF4-FFF2-40B4-BE49-F238E27FC236}">
                <a16:creationId xmlns:a16="http://schemas.microsoft.com/office/drawing/2014/main" id="{E912E165-1223-4FB1-9382-6FE24349D4E4}"/>
              </a:ext>
            </a:extLst>
          </p:cNvPr>
          <p:cNvSpPr txBox="1"/>
          <p:nvPr/>
        </p:nvSpPr>
        <p:spPr>
          <a:xfrm>
            <a:off x="5825736" y="2790548"/>
            <a:ext cx="562084" cy="369332"/>
          </a:xfrm>
          <a:prstGeom prst="rect">
            <a:avLst/>
          </a:prstGeom>
          <a:noFill/>
        </p:spPr>
        <p:txBody>
          <a:bodyPr wrap="square">
            <a:spAutoFit/>
          </a:bodyPr>
          <a:lstStyle/>
          <a:p>
            <a:r>
              <a:rPr lang="it-IT">
                <a:solidFill>
                  <a:schemeClr val="bg1"/>
                </a:solidFill>
              </a:rPr>
              <a:t>x</a:t>
            </a:r>
          </a:p>
        </p:txBody>
      </p:sp>
      <p:sp>
        <p:nvSpPr>
          <p:cNvPr id="34" name="CasellaDiTesto 33">
            <a:extLst>
              <a:ext uri="{FF2B5EF4-FFF2-40B4-BE49-F238E27FC236}">
                <a16:creationId xmlns:a16="http://schemas.microsoft.com/office/drawing/2014/main" id="{8A83DDFD-4E54-4273-8DD3-8ECBB58D28ED}"/>
              </a:ext>
            </a:extLst>
          </p:cNvPr>
          <p:cNvSpPr txBox="1"/>
          <p:nvPr/>
        </p:nvSpPr>
        <p:spPr>
          <a:xfrm>
            <a:off x="4046241" y="2674738"/>
            <a:ext cx="93403" cy="369332"/>
          </a:xfrm>
          <a:prstGeom prst="rect">
            <a:avLst/>
          </a:prstGeom>
          <a:noFill/>
        </p:spPr>
        <p:txBody>
          <a:bodyPr wrap="square" rtlCol="0">
            <a:spAutoFit/>
          </a:bodyPr>
          <a:lstStyle/>
          <a:p>
            <a:r>
              <a:rPr lang="it-IT"/>
              <a:t>z</a:t>
            </a:r>
          </a:p>
        </p:txBody>
      </p:sp>
      <p:sp>
        <p:nvSpPr>
          <p:cNvPr id="35" name="CasellaDiTesto 34">
            <a:extLst>
              <a:ext uri="{FF2B5EF4-FFF2-40B4-BE49-F238E27FC236}">
                <a16:creationId xmlns:a16="http://schemas.microsoft.com/office/drawing/2014/main" id="{A3098ED1-D607-44AC-BD59-96807EC5061B}"/>
              </a:ext>
            </a:extLst>
          </p:cNvPr>
          <p:cNvSpPr txBox="1"/>
          <p:nvPr/>
        </p:nvSpPr>
        <p:spPr>
          <a:xfrm>
            <a:off x="2380090" y="2674738"/>
            <a:ext cx="93403" cy="369332"/>
          </a:xfrm>
          <a:prstGeom prst="rect">
            <a:avLst/>
          </a:prstGeom>
          <a:noFill/>
        </p:spPr>
        <p:txBody>
          <a:bodyPr wrap="square" rtlCol="0">
            <a:spAutoFit/>
          </a:bodyPr>
          <a:lstStyle/>
          <a:p>
            <a:r>
              <a:rPr lang="it-IT"/>
              <a:t>z</a:t>
            </a:r>
          </a:p>
        </p:txBody>
      </p:sp>
      <p:sp>
        <p:nvSpPr>
          <p:cNvPr id="37" name="CasellaDiTesto 36">
            <a:extLst>
              <a:ext uri="{FF2B5EF4-FFF2-40B4-BE49-F238E27FC236}">
                <a16:creationId xmlns:a16="http://schemas.microsoft.com/office/drawing/2014/main" id="{20BB39DD-B41D-4BF0-A7BE-90DD83E0690C}"/>
              </a:ext>
            </a:extLst>
          </p:cNvPr>
          <p:cNvSpPr txBox="1"/>
          <p:nvPr/>
        </p:nvSpPr>
        <p:spPr>
          <a:xfrm>
            <a:off x="1027366" y="2941534"/>
            <a:ext cx="393206" cy="369332"/>
          </a:xfrm>
          <a:prstGeom prst="rect">
            <a:avLst/>
          </a:prstGeom>
          <a:noFill/>
        </p:spPr>
        <p:txBody>
          <a:bodyPr wrap="square">
            <a:spAutoFit/>
          </a:bodyPr>
          <a:lstStyle/>
          <a:p>
            <a:r>
              <a:rPr lang="it-IT">
                <a:solidFill>
                  <a:schemeClr val="bg1"/>
                </a:solidFill>
              </a:rPr>
              <a:t>x</a:t>
            </a:r>
          </a:p>
        </p:txBody>
      </p:sp>
    </p:spTree>
    <p:extLst>
      <p:ext uri="{BB962C8B-B14F-4D97-AF65-F5344CB8AC3E}">
        <p14:creationId xmlns:p14="http://schemas.microsoft.com/office/powerpoint/2010/main" val="371961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err="1">
                <a:latin typeface="+mj-lt"/>
              </a:rPr>
              <a:t>Walk</a:t>
            </a:r>
            <a:endParaRPr lang="it-IT" sz="2500" b="0">
              <a:latin typeface="+mj-lt"/>
            </a:endParaRP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2" y="6349502"/>
            <a:ext cx="3047653" cy="369332"/>
          </a:xfrm>
          <a:prstGeom prst="rect">
            <a:avLst/>
          </a:prstGeom>
          <a:solidFill>
            <a:srgbClr val="728FA5"/>
          </a:solidFill>
        </p:spPr>
        <p:txBody>
          <a:bodyPr wrap="square" rtlCol="0">
            <a:spAutoFit/>
          </a:bodyPr>
          <a:lstStyle/>
          <a:p>
            <a:endParaRPr lang="it-IT"/>
          </a:p>
        </p:txBody>
      </p:sp>
      <p:sp>
        <p:nvSpPr>
          <p:cNvPr id="17" name="Rettangolo con angoli arrotondati 16">
            <a:extLst>
              <a:ext uri="{FF2B5EF4-FFF2-40B4-BE49-F238E27FC236}">
                <a16:creationId xmlns:a16="http://schemas.microsoft.com/office/drawing/2014/main" id="{45C657C9-2CD8-4FB8-ABC3-30CF605BEDAB}"/>
              </a:ext>
            </a:extLst>
          </p:cNvPr>
          <p:cNvSpPr/>
          <p:nvPr/>
        </p:nvSpPr>
        <p:spPr>
          <a:xfrm>
            <a:off x="6173584" y="1323675"/>
            <a:ext cx="2651644" cy="1327887"/>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0" name="Freccia a destra 19">
            <a:extLst>
              <a:ext uri="{FF2B5EF4-FFF2-40B4-BE49-F238E27FC236}">
                <a16:creationId xmlns:a16="http://schemas.microsoft.com/office/drawing/2014/main" id="{698C22DB-4A31-4C55-90B7-BA6E39CF3F5B}"/>
              </a:ext>
            </a:extLst>
          </p:cNvPr>
          <p:cNvSpPr/>
          <p:nvPr/>
        </p:nvSpPr>
        <p:spPr>
          <a:xfrm>
            <a:off x="6398029" y="1984504"/>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F79DF5A3-60B8-48EA-A771-AF4415512174}"/>
              </a:ext>
            </a:extLst>
          </p:cNvPr>
          <p:cNvSpPr txBox="1"/>
          <p:nvPr/>
        </p:nvSpPr>
        <p:spPr>
          <a:xfrm>
            <a:off x="6708368" y="1678299"/>
            <a:ext cx="2116859" cy="784830"/>
          </a:xfrm>
          <a:prstGeom prst="rect">
            <a:avLst/>
          </a:prstGeom>
          <a:noFill/>
        </p:spPr>
        <p:txBody>
          <a:bodyPr wrap="square" rtlCol="0">
            <a:spAutoFit/>
          </a:bodyPr>
          <a:lstStyle/>
          <a:p>
            <a:r>
              <a:rPr lang="it-IT" sz="1500" err="1"/>
              <a:t>Performed</a:t>
            </a:r>
            <a:r>
              <a:rPr lang="it-IT" sz="1500"/>
              <a:t> </a:t>
            </a:r>
            <a:r>
              <a:rPr lang="it-IT" sz="1500" err="1"/>
              <a:t>between</a:t>
            </a:r>
            <a:r>
              <a:rPr lang="it-IT" sz="1500"/>
              <a:t> a </a:t>
            </a:r>
            <a:r>
              <a:rPr lang="it-IT" sz="1500" err="1"/>
              <a:t>distance</a:t>
            </a:r>
            <a:r>
              <a:rPr lang="it-IT" sz="1500"/>
              <a:t> of </a:t>
            </a:r>
            <a:r>
              <a:rPr lang="it-IT" sz="1500" b="1" i="1"/>
              <a:t>4.5m to 1.5m </a:t>
            </a:r>
            <a:r>
              <a:rPr lang="it-IT" sz="1500" err="1"/>
              <a:t>away</a:t>
            </a:r>
            <a:r>
              <a:rPr lang="it-IT" sz="1500"/>
              <a:t> from the </a:t>
            </a:r>
            <a:r>
              <a:rPr lang="it-IT" sz="1500" err="1"/>
              <a:t>kinect</a:t>
            </a:r>
            <a:endParaRPr lang="it-IT" sz="1500"/>
          </a:p>
        </p:txBody>
      </p:sp>
      <p:sp>
        <p:nvSpPr>
          <p:cNvPr id="22" name="Freccia a destra 21">
            <a:extLst>
              <a:ext uri="{FF2B5EF4-FFF2-40B4-BE49-F238E27FC236}">
                <a16:creationId xmlns:a16="http://schemas.microsoft.com/office/drawing/2014/main" id="{966A92D4-5AC4-4C1E-BC2F-78064546BF58}"/>
              </a:ext>
            </a:extLst>
          </p:cNvPr>
          <p:cNvSpPr/>
          <p:nvPr/>
        </p:nvSpPr>
        <p:spPr>
          <a:xfrm>
            <a:off x="6398031" y="3696775"/>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1" name="CasellaDiTesto 30">
            <a:extLst>
              <a:ext uri="{FF2B5EF4-FFF2-40B4-BE49-F238E27FC236}">
                <a16:creationId xmlns:a16="http://schemas.microsoft.com/office/drawing/2014/main" id="{81886D3D-0EBC-4777-A70E-5EBA609145ED}"/>
              </a:ext>
            </a:extLst>
          </p:cNvPr>
          <p:cNvSpPr txBox="1"/>
          <p:nvPr/>
        </p:nvSpPr>
        <p:spPr>
          <a:xfrm>
            <a:off x="6730537" y="3496058"/>
            <a:ext cx="2116859" cy="323165"/>
          </a:xfrm>
          <a:prstGeom prst="rect">
            <a:avLst/>
          </a:prstGeom>
          <a:noFill/>
        </p:spPr>
        <p:txBody>
          <a:bodyPr wrap="square" lIns="91440" tIns="45720" rIns="91440" bIns="45720" rtlCol="0" anchor="t">
            <a:spAutoFit/>
          </a:bodyPr>
          <a:lstStyle/>
          <a:p>
            <a:r>
              <a:rPr lang="it-IT" sz="1500"/>
              <a:t>Max Z: </a:t>
            </a:r>
            <a:r>
              <a:rPr lang="it-IT" sz="1500" b="1" i="1"/>
              <a:t>4.5627</a:t>
            </a:r>
            <a:r>
              <a:rPr lang="it-IT" sz="1500"/>
              <a:t> </a:t>
            </a:r>
            <a:r>
              <a:rPr lang="it-IT" sz="1500" b="1" i="1"/>
              <a:t>m </a:t>
            </a:r>
            <a:r>
              <a:rPr lang="it-IT" sz="1500" i="1"/>
              <a:t>(1.4%)</a:t>
            </a:r>
          </a:p>
        </p:txBody>
      </p:sp>
      <p:sp>
        <p:nvSpPr>
          <p:cNvPr id="34" name="CasellaDiTesto 33">
            <a:extLst>
              <a:ext uri="{FF2B5EF4-FFF2-40B4-BE49-F238E27FC236}">
                <a16:creationId xmlns:a16="http://schemas.microsoft.com/office/drawing/2014/main" id="{25EF0552-D060-4763-ABE4-6D4C2916AB7A}"/>
              </a:ext>
            </a:extLst>
          </p:cNvPr>
          <p:cNvSpPr txBox="1"/>
          <p:nvPr/>
        </p:nvSpPr>
        <p:spPr>
          <a:xfrm>
            <a:off x="6707562" y="3788928"/>
            <a:ext cx="2254707" cy="323165"/>
          </a:xfrm>
          <a:prstGeom prst="rect">
            <a:avLst/>
          </a:prstGeom>
          <a:noFill/>
        </p:spPr>
        <p:txBody>
          <a:bodyPr wrap="square" lIns="91440" tIns="45720" rIns="91440" bIns="45720" rtlCol="0" anchor="t">
            <a:spAutoFit/>
          </a:bodyPr>
          <a:lstStyle/>
          <a:p>
            <a:r>
              <a:rPr lang="it-IT" sz="1500"/>
              <a:t>Min Z: </a:t>
            </a:r>
            <a:r>
              <a:rPr lang="it-IT" sz="1500" b="1" i="1"/>
              <a:t>1.3837 m </a:t>
            </a:r>
            <a:r>
              <a:rPr lang="it-IT" sz="1500" i="1"/>
              <a:t>(7.75%)</a:t>
            </a:r>
          </a:p>
        </p:txBody>
      </p:sp>
      <p:sp>
        <p:nvSpPr>
          <p:cNvPr id="35" name="Freccia a destra 34">
            <a:extLst>
              <a:ext uri="{FF2B5EF4-FFF2-40B4-BE49-F238E27FC236}">
                <a16:creationId xmlns:a16="http://schemas.microsoft.com/office/drawing/2014/main" id="{3186910C-C93E-49FF-B64F-2C564B068ECC}"/>
              </a:ext>
            </a:extLst>
          </p:cNvPr>
          <p:cNvSpPr/>
          <p:nvPr/>
        </p:nvSpPr>
        <p:spPr>
          <a:xfrm>
            <a:off x="6393409" y="4375107"/>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7" name="CasellaDiTesto 36">
            <a:extLst>
              <a:ext uri="{FF2B5EF4-FFF2-40B4-BE49-F238E27FC236}">
                <a16:creationId xmlns:a16="http://schemas.microsoft.com/office/drawing/2014/main" id="{DD0B185B-E684-422A-AA0E-F027B63CF0E5}"/>
              </a:ext>
            </a:extLst>
          </p:cNvPr>
          <p:cNvSpPr txBox="1"/>
          <p:nvPr/>
        </p:nvSpPr>
        <p:spPr>
          <a:xfrm>
            <a:off x="6691915" y="4258920"/>
            <a:ext cx="2116859" cy="553998"/>
          </a:xfrm>
          <a:prstGeom prst="rect">
            <a:avLst/>
          </a:prstGeom>
          <a:noFill/>
        </p:spPr>
        <p:txBody>
          <a:bodyPr wrap="square" rtlCol="0">
            <a:spAutoFit/>
          </a:bodyPr>
          <a:lstStyle/>
          <a:p>
            <a:r>
              <a:rPr lang="it-IT" sz="1500"/>
              <a:t>Small </a:t>
            </a:r>
            <a:r>
              <a:rPr lang="it-IT" sz="1500" err="1"/>
              <a:t>oscillation</a:t>
            </a:r>
            <a:r>
              <a:rPr lang="it-IT" sz="1500"/>
              <a:t> on the X coordinate </a:t>
            </a:r>
          </a:p>
        </p:txBody>
      </p:sp>
      <p:sp>
        <p:nvSpPr>
          <p:cNvPr id="38" name="Freccia a destra 37">
            <a:extLst>
              <a:ext uri="{FF2B5EF4-FFF2-40B4-BE49-F238E27FC236}">
                <a16:creationId xmlns:a16="http://schemas.microsoft.com/office/drawing/2014/main" id="{10191D5A-1738-4B0C-B3B2-835412C4CE16}"/>
              </a:ext>
            </a:extLst>
          </p:cNvPr>
          <p:cNvSpPr/>
          <p:nvPr/>
        </p:nvSpPr>
        <p:spPr>
          <a:xfrm>
            <a:off x="6420197" y="5030511"/>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9" name="CasellaDiTesto 38">
            <a:extLst>
              <a:ext uri="{FF2B5EF4-FFF2-40B4-BE49-F238E27FC236}">
                <a16:creationId xmlns:a16="http://schemas.microsoft.com/office/drawing/2014/main" id="{C7B51E0A-832C-4AF1-933E-2F9310469B90}"/>
              </a:ext>
            </a:extLst>
          </p:cNvPr>
          <p:cNvSpPr txBox="1"/>
          <p:nvPr/>
        </p:nvSpPr>
        <p:spPr>
          <a:xfrm>
            <a:off x="6708370" y="4958559"/>
            <a:ext cx="2116859" cy="553998"/>
          </a:xfrm>
          <a:prstGeom prst="rect">
            <a:avLst/>
          </a:prstGeom>
          <a:noFill/>
        </p:spPr>
        <p:txBody>
          <a:bodyPr wrap="square" rtlCol="0">
            <a:spAutoFit/>
          </a:bodyPr>
          <a:lstStyle/>
          <a:p>
            <a:r>
              <a:rPr lang="it-IT" sz="1500"/>
              <a:t>Small </a:t>
            </a:r>
            <a:r>
              <a:rPr lang="it-IT" sz="1500" err="1"/>
              <a:t>oscillations</a:t>
            </a:r>
            <a:r>
              <a:rPr lang="it-IT" sz="1500"/>
              <a:t> on the Y coordinate </a:t>
            </a:r>
          </a:p>
        </p:txBody>
      </p:sp>
      <p:sp>
        <p:nvSpPr>
          <p:cNvPr id="9" name="CasellaDiTesto 8">
            <a:extLst>
              <a:ext uri="{FF2B5EF4-FFF2-40B4-BE49-F238E27FC236}">
                <a16:creationId xmlns:a16="http://schemas.microsoft.com/office/drawing/2014/main" id="{21430511-147A-4A1B-9591-C91F36A9C413}"/>
              </a:ext>
            </a:extLst>
          </p:cNvPr>
          <p:cNvSpPr txBox="1"/>
          <p:nvPr/>
        </p:nvSpPr>
        <p:spPr>
          <a:xfrm>
            <a:off x="6935583" y="1331026"/>
            <a:ext cx="1305101" cy="369332"/>
          </a:xfrm>
          <a:prstGeom prst="rect">
            <a:avLst/>
          </a:prstGeom>
          <a:noFill/>
        </p:spPr>
        <p:txBody>
          <a:bodyPr wrap="square" rtlCol="0">
            <a:spAutoFit/>
          </a:bodyPr>
          <a:lstStyle/>
          <a:p>
            <a:r>
              <a:rPr lang="it-IT" b="1" i="1"/>
              <a:t>Test setup</a:t>
            </a:r>
            <a:r>
              <a:rPr lang="it-IT" b="1"/>
              <a:t> </a:t>
            </a:r>
          </a:p>
        </p:txBody>
      </p:sp>
      <p:sp>
        <p:nvSpPr>
          <p:cNvPr id="40" name="Rettangolo con angoli arrotondati 39">
            <a:extLst>
              <a:ext uri="{FF2B5EF4-FFF2-40B4-BE49-F238E27FC236}">
                <a16:creationId xmlns:a16="http://schemas.microsoft.com/office/drawing/2014/main" id="{9B367997-602F-4A45-8FB6-4B477F10DC8F}"/>
              </a:ext>
            </a:extLst>
          </p:cNvPr>
          <p:cNvSpPr/>
          <p:nvPr/>
        </p:nvSpPr>
        <p:spPr>
          <a:xfrm>
            <a:off x="6173584" y="3062678"/>
            <a:ext cx="2651644" cy="2707110"/>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1" name="CasellaDiTesto 40">
            <a:extLst>
              <a:ext uri="{FF2B5EF4-FFF2-40B4-BE49-F238E27FC236}">
                <a16:creationId xmlns:a16="http://schemas.microsoft.com/office/drawing/2014/main" id="{A7F9639F-7BD4-49C8-86A6-AAB3AE8C15B0}"/>
              </a:ext>
            </a:extLst>
          </p:cNvPr>
          <p:cNvSpPr txBox="1"/>
          <p:nvPr/>
        </p:nvSpPr>
        <p:spPr>
          <a:xfrm>
            <a:off x="6691915" y="3095495"/>
            <a:ext cx="1792436" cy="369332"/>
          </a:xfrm>
          <a:prstGeom prst="rect">
            <a:avLst/>
          </a:prstGeom>
          <a:noFill/>
        </p:spPr>
        <p:txBody>
          <a:bodyPr wrap="square" rtlCol="0">
            <a:spAutoFit/>
          </a:bodyPr>
          <a:lstStyle/>
          <a:p>
            <a:r>
              <a:rPr lang="it-IT" b="1" i="1"/>
              <a:t>Output Kinect</a:t>
            </a:r>
            <a:r>
              <a:rPr lang="it-IT" b="1"/>
              <a:t> </a:t>
            </a:r>
          </a:p>
        </p:txBody>
      </p:sp>
      <p:pic>
        <p:nvPicPr>
          <p:cNvPr id="12" name="Immagine 11">
            <a:extLst>
              <a:ext uri="{FF2B5EF4-FFF2-40B4-BE49-F238E27FC236}">
                <a16:creationId xmlns:a16="http://schemas.microsoft.com/office/drawing/2014/main" id="{335803DC-2ACF-4234-AB56-1308165C7343}"/>
              </a:ext>
            </a:extLst>
          </p:cNvPr>
          <p:cNvPicPr>
            <a:picLocks noChangeAspect="1"/>
          </p:cNvPicPr>
          <p:nvPr/>
        </p:nvPicPr>
        <p:blipFill>
          <a:blip r:embed="rId3"/>
          <a:stretch>
            <a:fillRect/>
          </a:stretch>
        </p:blipFill>
        <p:spPr>
          <a:xfrm>
            <a:off x="201013" y="1412301"/>
            <a:ext cx="5773169" cy="4332712"/>
          </a:xfrm>
          <a:prstGeom prst="roundRect">
            <a:avLst/>
          </a:prstGeom>
        </p:spPr>
      </p:pic>
      <p:pic>
        <p:nvPicPr>
          <p:cNvPr id="5" name="Immagine 4">
            <a:extLst>
              <a:ext uri="{FF2B5EF4-FFF2-40B4-BE49-F238E27FC236}">
                <a16:creationId xmlns:a16="http://schemas.microsoft.com/office/drawing/2014/main" id="{B3761D02-DE6E-4057-AEF2-68C2EB177DEB}"/>
              </a:ext>
            </a:extLst>
          </p:cNvPr>
          <p:cNvPicPr>
            <a:picLocks noChangeAspect="1"/>
          </p:cNvPicPr>
          <p:nvPr/>
        </p:nvPicPr>
        <p:blipFill>
          <a:blip r:embed="rId4"/>
          <a:stretch>
            <a:fillRect/>
          </a:stretch>
        </p:blipFill>
        <p:spPr>
          <a:xfrm>
            <a:off x="183603" y="1363767"/>
            <a:ext cx="5807987" cy="4392733"/>
          </a:xfrm>
          <a:prstGeom prst="rect">
            <a:avLst/>
          </a:prstGeom>
        </p:spPr>
      </p:pic>
    </p:spTree>
    <p:extLst>
      <p:ext uri="{BB962C8B-B14F-4D97-AF65-F5344CB8AC3E}">
        <p14:creationId xmlns:p14="http://schemas.microsoft.com/office/powerpoint/2010/main" val="60530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6" grpId="0"/>
      <p:bldP spid="22" grpId="0" animBg="1"/>
      <p:bldP spid="31" grpId="0"/>
      <p:bldP spid="34" grpId="0"/>
      <p:bldP spid="35" grpId="0" animBg="1"/>
      <p:bldP spid="37" grpId="0"/>
      <p:bldP spid="38" grpId="0" animBg="1"/>
      <p:bldP spid="39" grpId="0"/>
      <p:bldP spid="9" grpId="0"/>
      <p:bldP spid="40" grpId="0" animBg="1"/>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err="1">
                <a:latin typeface="+mj-lt"/>
              </a:rPr>
              <a:t>Sidewalk</a:t>
            </a:r>
            <a:endParaRPr lang="it-IT" sz="2500" b="0">
              <a:latin typeface="+mj-lt"/>
            </a:endParaRP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2" y="6349502"/>
            <a:ext cx="3047653" cy="369332"/>
          </a:xfrm>
          <a:prstGeom prst="rect">
            <a:avLst/>
          </a:prstGeom>
          <a:solidFill>
            <a:srgbClr val="728FA5"/>
          </a:solidFill>
        </p:spPr>
        <p:txBody>
          <a:bodyPr wrap="square" rtlCol="0">
            <a:spAutoFit/>
          </a:bodyPr>
          <a:lstStyle/>
          <a:p>
            <a:endParaRPr lang="it-IT"/>
          </a:p>
        </p:txBody>
      </p:sp>
      <p:sp>
        <p:nvSpPr>
          <p:cNvPr id="17" name="Rettangolo con angoli arrotondati 16">
            <a:extLst>
              <a:ext uri="{FF2B5EF4-FFF2-40B4-BE49-F238E27FC236}">
                <a16:creationId xmlns:a16="http://schemas.microsoft.com/office/drawing/2014/main" id="{45C657C9-2CD8-4FB8-ABC3-30CF605BEDAB}"/>
              </a:ext>
            </a:extLst>
          </p:cNvPr>
          <p:cNvSpPr/>
          <p:nvPr/>
        </p:nvSpPr>
        <p:spPr>
          <a:xfrm>
            <a:off x="6046124" y="1313788"/>
            <a:ext cx="2779105" cy="1583482"/>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0" name="Freccia a destra 19">
            <a:extLst>
              <a:ext uri="{FF2B5EF4-FFF2-40B4-BE49-F238E27FC236}">
                <a16:creationId xmlns:a16="http://schemas.microsoft.com/office/drawing/2014/main" id="{698C22DB-4A31-4C55-90B7-BA6E39CF3F5B}"/>
              </a:ext>
            </a:extLst>
          </p:cNvPr>
          <p:cNvSpPr/>
          <p:nvPr/>
        </p:nvSpPr>
        <p:spPr>
          <a:xfrm>
            <a:off x="6216330" y="1855973"/>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F79DF5A3-60B8-48EA-A771-AF4415512174}"/>
              </a:ext>
            </a:extLst>
          </p:cNvPr>
          <p:cNvSpPr txBox="1"/>
          <p:nvPr/>
        </p:nvSpPr>
        <p:spPr>
          <a:xfrm>
            <a:off x="6528548" y="1643982"/>
            <a:ext cx="2427434" cy="553998"/>
          </a:xfrm>
          <a:prstGeom prst="rect">
            <a:avLst/>
          </a:prstGeom>
          <a:noFill/>
        </p:spPr>
        <p:txBody>
          <a:bodyPr wrap="square" rtlCol="0">
            <a:spAutoFit/>
          </a:bodyPr>
          <a:lstStyle/>
          <a:p>
            <a:r>
              <a:rPr lang="it-IT" sz="1500" err="1"/>
              <a:t>Fixed</a:t>
            </a:r>
            <a:r>
              <a:rPr lang="it-IT" sz="1500"/>
              <a:t> </a:t>
            </a:r>
            <a:r>
              <a:rPr lang="it-IT" sz="1500" err="1"/>
              <a:t>frontal</a:t>
            </a:r>
            <a:r>
              <a:rPr lang="it-IT" sz="1500"/>
              <a:t> </a:t>
            </a:r>
            <a:r>
              <a:rPr lang="it-IT" sz="1500" err="1"/>
              <a:t>distance</a:t>
            </a:r>
            <a:r>
              <a:rPr lang="it-IT" sz="1500"/>
              <a:t> from the Kinect of </a:t>
            </a:r>
            <a:r>
              <a:rPr lang="it-IT" sz="1500" b="1" i="1"/>
              <a:t>3.5 m</a:t>
            </a:r>
            <a:r>
              <a:rPr lang="it-IT" sz="1500"/>
              <a:t> </a:t>
            </a:r>
          </a:p>
        </p:txBody>
      </p:sp>
      <p:sp>
        <p:nvSpPr>
          <p:cNvPr id="22" name="Freccia a destra 21">
            <a:extLst>
              <a:ext uri="{FF2B5EF4-FFF2-40B4-BE49-F238E27FC236}">
                <a16:creationId xmlns:a16="http://schemas.microsoft.com/office/drawing/2014/main" id="{966A92D4-5AC4-4C1E-BC2F-78064546BF58}"/>
              </a:ext>
            </a:extLst>
          </p:cNvPr>
          <p:cNvSpPr/>
          <p:nvPr/>
        </p:nvSpPr>
        <p:spPr>
          <a:xfrm>
            <a:off x="6215151" y="3641356"/>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1" name="CasellaDiTesto 30">
            <a:extLst>
              <a:ext uri="{FF2B5EF4-FFF2-40B4-BE49-F238E27FC236}">
                <a16:creationId xmlns:a16="http://schemas.microsoft.com/office/drawing/2014/main" id="{81886D3D-0EBC-4777-A70E-5EBA609145ED}"/>
              </a:ext>
            </a:extLst>
          </p:cNvPr>
          <p:cNvSpPr txBox="1"/>
          <p:nvPr/>
        </p:nvSpPr>
        <p:spPr>
          <a:xfrm>
            <a:off x="6473106" y="3490630"/>
            <a:ext cx="2116859" cy="553998"/>
          </a:xfrm>
          <a:prstGeom prst="rect">
            <a:avLst/>
          </a:prstGeom>
          <a:noFill/>
        </p:spPr>
        <p:txBody>
          <a:bodyPr wrap="square" rtlCol="0">
            <a:spAutoFit/>
          </a:bodyPr>
          <a:lstStyle/>
          <a:p>
            <a:r>
              <a:rPr lang="it-IT" sz="1500"/>
              <a:t>Small </a:t>
            </a:r>
            <a:r>
              <a:rPr lang="it-IT" sz="1500" err="1"/>
              <a:t>oscillations</a:t>
            </a:r>
            <a:r>
              <a:rPr lang="it-IT" sz="1500"/>
              <a:t> on the Z coordinate</a:t>
            </a:r>
          </a:p>
        </p:txBody>
      </p:sp>
      <p:sp>
        <p:nvSpPr>
          <p:cNvPr id="35" name="Freccia a destra 34">
            <a:extLst>
              <a:ext uri="{FF2B5EF4-FFF2-40B4-BE49-F238E27FC236}">
                <a16:creationId xmlns:a16="http://schemas.microsoft.com/office/drawing/2014/main" id="{3186910C-C93E-49FF-B64F-2C564B068ECC}"/>
              </a:ext>
            </a:extLst>
          </p:cNvPr>
          <p:cNvSpPr/>
          <p:nvPr/>
        </p:nvSpPr>
        <p:spPr>
          <a:xfrm>
            <a:off x="6237317" y="4137349"/>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7" name="CasellaDiTesto 36">
            <a:extLst>
              <a:ext uri="{FF2B5EF4-FFF2-40B4-BE49-F238E27FC236}">
                <a16:creationId xmlns:a16="http://schemas.microsoft.com/office/drawing/2014/main" id="{DD0B185B-E684-422A-AA0E-F027B63CF0E5}"/>
              </a:ext>
            </a:extLst>
          </p:cNvPr>
          <p:cNvSpPr txBox="1"/>
          <p:nvPr/>
        </p:nvSpPr>
        <p:spPr>
          <a:xfrm>
            <a:off x="6555968" y="3998031"/>
            <a:ext cx="2116859" cy="553998"/>
          </a:xfrm>
          <a:prstGeom prst="rect">
            <a:avLst/>
          </a:prstGeom>
          <a:noFill/>
        </p:spPr>
        <p:txBody>
          <a:bodyPr wrap="square" rtlCol="0">
            <a:spAutoFit/>
          </a:bodyPr>
          <a:lstStyle/>
          <a:p>
            <a:r>
              <a:rPr lang="it-IT" sz="1500"/>
              <a:t>Max X: </a:t>
            </a:r>
            <a:r>
              <a:rPr lang="it-IT" sz="1500" b="1" i="1"/>
              <a:t>1.0804m</a:t>
            </a:r>
            <a:r>
              <a:rPr lang="it-IT" sz="1500" b="1"/>
              <a:t> </a:t>
            </a:r>
          </a:p>
          <a:p>
            <a:r>
              <a:rPr lang="it-IT" sz="1500"/>
              <a:t>Min X:  </a:t>
            </a:r>
            <a:r>
              <a:rPr lang="it-IT" sz="1500" b="1" i="1"/>
              <a:t>-0.7561m</a:t>
            </a:r>
          </a:p>
        </p:txBody>
      </p:sp>
      <p:sp>
        <p:nvSpPr>
          <p:cNvPr id="39" name="CasellaDiTesto 38">
            <a:extLst>
              <a:ext uri="{FF2B5EF4-FFF2-40B4-BE49-F238E27FC236}">
                <a16:creationId xmlns:a16="http://schemas.microsoft.com/office/drawing/2014/main" id="{C7B51E0A-832C-4AF1-933E-2F9310469B90}"/>
              </a:ext>
            </a:extLst>
          </p:cNvPr>
          <p:cNvSpPr txBox="1"/>
          <p:nvPr/>
        </p:nvSpPr>
        <p:spPr>
          <a:xfrm>
            <a:off x="6852540" y="4451944"/>
            <a:ext cx="1873021" cy="553998"/>
          </a:xfrm>
          <a:prstGeom prst="rect">
            <a:avLst/>
          </a:prstGeom>
          <a:noFill/>
        </p:spPr>
        <p:txBody>
          <a:bodyPr wrap="square" lIns="91440" tIns="45720" rIns="91440" bIns="45720" rtlCol="0" anchor="t">
            <a:spAutoFit/>
          </a:bodyPr>
          <a:lstStyle/>
          <a:p>
            <a:r>
              <a:rPr lang="it-IT" sz="1500"/>
              <a:t>Range of </a:t>
            </a:r>
            <a:r>
              <a:rPr lang="it-IT" sz="1500" err="1"/>
              <a:t>motion</a:t>
            </a:r>
            <a:r>
              <a:rPr lang="it-IT" sz="1500"/>
              <a:t> </a:t>
            </a:r>
            <a:r>
              <a:rPr lang="it-IT" sz="1500" b="1"/>
              <a:t>1.83 m</a:t>
            </a:r>
            <a:r>
              <a:rPr lang="it-IT" sz="1500"/>
              <a:t> (8.5%)</a:t>
            </a:r>
            <a:endParaRPr lang="it-IT" sz="1500" b="1" i="1">
              <a:cs typeface="Calibri"/>
            </a:endParaRPr>
          </a:p>
        </p:txBody>
      </p:sp>
      <p:sp>
        <p:nvSpPr>
          <p:cNvPr id="9" name="CasellaDiTesto 8">
            <a:extLst>
              <a:ext uri="{FF2B5EF4-FFF2-40B4-BE49-F238E27FC236}">
                <a16:creationId xmlns:a16="http://schemas.microsoft.com/office/drawing/2014/main" id="{21430511-147A-4A1B-9591-C91F36A9C413}"/>
              </a:ext>
            </a:extLst>
          </p:cNvPr>
          <p:cNvSpPr txBox="1"/>
          <p:nvPr/>
        </p:nvSpPr>
        <p:spPr>
          <a:xfrm>
            <a:off x="6878984" y="1343120"/>
            <a:ext cx="1305101" cy="369332"/>
          </a:xfrm>
          <a:prstGeom prst="rect">
            <a:avLst/>
          </a:prstGeom>
          <a:noFill/>
        </p:spPr>
        <p:txBody>
          <a:bodyPr wrap="square" rtlCol="0">
            <a:spAutoFit/>
          </a:bodyPr>
          <a:lstStyle/>
          <a:p>
            <a:r>
              <a:rPr lang="it-IT" b="1" i="1"/>
              <a:t>Test Setup </a:t>
            </a:r>
          </a:p>
        </p:txBody>
      </p:sp>
      <p:sp>
        <p:nvSpPr>
          <p:cNvPr id="40" name="Rettangolo con angoli arrotondati 39">
            <a:extLst>
              <a:ext uri="{FF2B5EF4-FFF2-40B4-BE49-F238E27FC236}">
                <a16:creationId xmlns:a16="http://schemas.microsoft.com/office/drawing/2014/main" id="{9B367997-602F-4A45-8FB6-4B477F10DC8F}"/>
              </a:ext>
            </a:extLst>
          </p:cNvPr>
          <p:cNvSpPr/>
          <p:nvPr/>
        </p:nvSpPr>
        <p:spPr>
          <a:xfrm>
            <a:off x="6046124" y="3062678"/>
            <a:ext cx="2779104" cy="2707110"/>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1" name="CasellaDiTesto 40">
            <a:extLst>
              <a:ext uri="{FF2B5EF4-FFF2-40B4-BE49-F238E27FC236}">
                <a16:creationId xmlns:a16="http://schemas.microsoft.com/office/drawing/2014/main" id="{A7F9639F-7BD4-49C8-86A6-AAB3AE8C15B0}"/>
              </a:ext>
            </a:extLst>
          </p:cNvPr>
          <p:cNvSpPr txBox="1"/>
          <p:nvPr/>
        </p:nvSpPr>
        <p:spPr>
          <a:xfrm>
            <a:off x="6691915" y="3095495"/>
            <a:ext cx="1792436" cy="369332"/>
          </a:xfrm>
          <a:prstGeom prst="rect">
            <a:avLst/>
          </a:prstGeom>
          <a:noFill/>
        </p:spPr>
        <p:txBody>
          <a:bodyPr wrap="square" rtlCol="0">
            <a:spAutoFit/>
          </a:bodyPr>
          <a:lstStyle/>
          <a:p>
            <a:r>
              <a:rPr lang="it-IT" b="1" i="1"/>
              <a:t>Output Kinect</a:t>
            </a:r>
            <a:r>
              <a:rPr lang="it-IT" b="1"/>
              <a:t> </a:t>
            </a:r>
          </a:p>
        </p:txBody>
      </p:sp>
      <p:sp>
        <p:nvSpPr>
          <p:cNvPr id="18" name="Freccia a destra 17">
            <a:extLst>
              <a:ext uri="{FF2B5EF4-FFF2-40B4-BE49-F238E27FC236}">
                <a16:creationId xmlns:a16="http://schemas.microsoft.com/office/drawing/2014/main" id="{CA99CF04-9701-40C5-A71A-E3CB4A935ED2}"/>
              </a:ext>
            </a:extLst>
          </p:cNvPr>
          <p:cNvSpPr/>
          <p:nvPr/>
        </p:nvSpPr>
        <p:spPr>
          <a:xfrm>
            <a:off x="6216330" y="2361335"/>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CasellaDiTesto 18">
            <a:extLst>
              <a:ext uri="{FF2B5EF4-FFF2-40B4-BE49-F238E27FC236}">
                <a16:creationId xmlns:a16="http://schemas.microsoft.com/office/drawing/2014/main" id="{380ADBC1-6C87-4A19-86FC-F84ACCDD3846}"/>
              </a:ext>
            </a:extLst>
          </p:cNvPr>
          <p:cNvSpPr txBox="1"/>
          <p:nvPr/>
        </p:nvSpPr>
        <p:spPr>
          <a:xfrm>
            <a:off x="6497462" y="2157863"/>
            <a:ext cx="2427434" cy="784830"/>
          </a:xfrm>
          <a:prstGeom prst="rect">
            <a:avLst/>
          </a:prstGeom>
          <a:noFill/>
        </p:spPr>
        <p:txBody>
          <a:bodyPr wrap="square" rtlCol="0">
            <a:spAutoFit/>
          </a:bodyPr>
          <a:lstStyle/>
          <a:p>
            <a:r>
              <a:rPr lang="it-IT" sz="1500" err="1"/>
              <a:t>Sidewalk</a:t>
            </a:r>
            <a:r>
              <a:rPr lang="it-IT" sz="1500"/>
              <a:t> </a:t>
            </a:r>
            <a:r>
              <a:rPr lang="it-IT" sz="1500" err="1"/>
              <a:t>between</a:t>
            </a:r>
            <a:r>
              <a:rPr lang="it-IT" sz="1500"/>
              <a:t> -1 m and 1 m with </a:t>
            </a:r>
            <a:r>
              <a:rPr lang="it-IT" sz="1500" err="1"/>
              <a:t>respect</a:t>
            </a:r>
            <a:r>
              <a:rPr lang="it-IT" sz="1500"/>
              <a:t> to the Kinect</a:t>
            </a:r>
          </a:p>
        </p:txBody>
      </p:sp>
      <p:sp>
        <p:nvSpPr>
          <p:cNvPr id="28" name="Freccia angolare in su 27">
            <a:extLst>
              <a:ext uri="{FF2B5EF4-FFF2-40B4-BE49-F238E27FC236}">
                <a16:creationId xmlns:a16="http://schemas.microsoft.com/office/drawing/2014/main" id="{8FDFE128-2374-4EBF-AE08-3B8D2C69865B}"/>
              </a:ext>
            </a:extLst>
          </p:cNvPr>
          <p:cNvSpPr/>
          <p:nvPr/>
        </p:nvSpPr>
        <p:spPr>
          <a:xfrm rot="5400000">
            <a:off x="6646110" y="4500343"/>
            <a:ext cx="213362" cy="243837"/>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2" name="Freccia a destra 41">
            <a:extLst>
              <a:ext uri="{FF2B5EF4-FFF2-40B4-BE49-F238E27FC236}">
                <a16:creationId xmlns:a16="http://schemas.microsoft.com/office/drawing/2014/main" id="{ACBB29EE-B533-4B11-8C5B-4FCB56E0D8EE}"/>
              </a:ext>
            </a:extLst>
          </p:cNvPr>
          <p:cNvSpPr/>
          <p:nvPr/>
        </p:nvSpPr>
        <p:spPr>
          <a:xfrm>
            <a:off x="6245630" y="5158615"/>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3" name="CasellaDiTesto 42">
            <a:extLst>
              <a:ext uri="{FF2B5EF4-FFF2-40B4-BE49-F238E27FC236}">
                <a16:creationId xmlns:a16="http://schemas.microsoft.com/office/drawing/2014/main" id="{0BEE0DE5-0DFD-4947-AF72-5CB94EAB3237}"/>
              </a:ext>
            </a:extLst>
          </p:cNvPr>
          <p:cNvSpPr txBox="1"/>
          <p:nvPr/>
        </p:nvSpPr>
        <p:spPr>
          <a:xfrm>
            <a:off x="6555969" y="4986954"/>
            <a:ext cx="2116859" cy="553998"/>
          </a:xfrm>
          <a:prstGeom prst="rect">
            <a:avLst/>
          </a:prstGeom>
          <a:noFill/>
        </p:spPr>
        <p:txBody>
          <a:bodyPr wrap="square" rtlCol="0">
            <a:spAutoFit/>
          </a:bodyPr>
          <a:lstStyle/>
          <a:p>
            <a:r>
              <a:rPr lang="it-IT" sz="1500"/>
              <a:t>Small </a:t>
            </a:r>
            <a:r>
              <a:rPr lang="it-IT" sz="1500" err="1"/>
              <a:t>oscillations</a:t>
            </a:r>
            <a:r>
              <a:rPr lang="it-IT" sz="1500"/>
              <a:t> on the Y coordinate</a:t>
            </a:r>
          </a:p>
        </p:txBody>
      </p:sp>
      <p:pic>
        <p:nvPicPr>
          <p:cNvPr id="7" name="Immagine 6">
            <a:extLst>
              <a:ext uri="{FF2B5EF4-FFF2-40B4-BE49-F238E27FC236}">
                <a16:creationId xmlns:a16="http://schemas.microsoft.com/office/drawing/2014/main" id="{72B97E21-A017-408F-A465-EC6959EA53E8}"/>
              </a:ext>
            </a:extLst>
          </p:cNvPr>
          <p:cNvPicPr>
            <a:picLocks noChangeAspect="1"/>
          </p:cNvPicPr>
          <p:nvPr/>
        </p:nvPicPr>
        <p:blipFill>
          <a:blip r:embed="rId3"/>
          <a:stretch>
            <a:fillRect/>
          </a:stretch>
        </p:blipFill>
        <p:spPr>
          <a:xfrm>
            <a:off x="196115" y="1415885"/>
            <a:ext cx="5750342" cy="4315581"/>
          </a:xfrm>
          <a:prstGeom prst="roundRect">
            <a:avLst/>
          </a:prstGeom>
        </p:spPr>
      </p:pic>
      <p:pic>
        <p:nvPicPr>
          <p:cNvPr id="5" name="Immagine 4">
            <a:extLst>
              <a:ext uri="{FF2B5EF4-FFF2-40B4-BE49-F238E27FC236}">
                <a16:creationId xmlns:a16="http://schemas.microsoft.com/office/drawing/2014/main" id="{B3761D02-DE6E-4057-AEF2-68C2EB177DEB}"/>
              </a:ext>
            </a:extLst>
          </p:cNvPr>
          <p:cNvPicPr>
            <a:picLocks noChangeAspect="1"/>
          </p:cNvPicPr>
          <p:nvPr/>
        </p:nvPicPr>
        <p:blipFill>
          <a:blip r:embed="rId4"/>
          <a:srcRect/>
          <a:stretch/>
        </p:blipFill>
        <p:spPr>
          <a:xfrm>
            <a:off x="188018" y="1313788"/>
            <a:ext cx="5758439" cy="4427870"/>
          </a:xfrm>
          <a:prstGeom prst="rect">
            <a:avLst/>
          </a:prstGeom>
        </p:spPr>
      </p:pic>
    </p:spTree>
    <p:extLst>
      <p:ext uri="{BB962C8B-B14F-4D97-AF65-F5344CB8AC3E}">
        <p14:creationId xmlns:p14="http://schemas.microsoft.com/office/powerpoint/2010/main" val="200695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6" grpId="0"/>
      <p:bldP spid="22" grpId="0" animBg="1"/>
      <p:bldP spid="31" grpId="0"/>
      <p:bldP spid="35" grpId="0" animBg="1"/>
      <p:bldP spid="37" grpId="0"/>
      <p:bldP spid="39" grpId="0"/>
      <p:bldP spid="9" grpId="0"/>
      <p:bldP spid="40" grpId="0" animBg="1"/>
      <p:bldP spid="41" grpId="0"/>
      <p:bldP spid="18" grpId="0" animBg="1"/>
      <p:bldP spid="19" grpId="0"/>
      <p:bldP spid="28" grpId="0" animBg="1"/>
      <p:bldP spid="42" grpId="0" animBg="1"/>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err="1">
                <a:latin typeface="+mj-lt"/>
              </a:rPr>
              <a:t>Walk</a:t>
            </a:r>
            <a:r>
              <a:rPr lang="it-IT" sz="2500" b="0">
                <a:latin typeface="+mj-lt"/>
              </a:rPr>
              <a:t> down </a:t>
            </a:r>
            <a:r>
              <a:rPr lang="it-IT" sz="2500" b="0" err="1">
                <a:latin typeface="+mj-lt"/>
              </a:rPr>
              <a:t>stairs</a:t>
            </a:r>
            <a:endParaRPr lang="it-IT" sz="2500" b="0">
              <a:latin typeface="+mj-lt"/>
            </a:endParaRP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2" y="6349502"/>
            <a:ext cx="3047653" cy="369332"/>
          </a:xfrm>
          <a:prstGeom prst="rect">
            <a:avLst/>
          </a:prstGeom>
          <a:solidFill>
            <a:srgbClr val="728FA5"/>
          </a:solidFill>
        </p:spPr>
        <p:txBody>
          <a:bodyPr wrap="square" rtlCol="0">
            <a:spAutoFit/>
          </a:bodyPr>
          <a:lstStyle/>
          <a:p>
            <a:endParaRPr lang="it-IT"/>
          </a:p>
        </p:txBody>
      </p:sp>
      <p:sp>
        <p:nvSpPr>
          <p:cNvPr id="17" name="Rettangolo con angoli arrotondati 16">
            <a:extLst>
              <a:ext uri="{FF2B5EF4-FFF2-40B4-BE49-F238E27FC236}">
                <a16:creationId xmlns:a16="http://schemas.microsoft.com/office/drawing/2014/main" id="{45C657C9-2CD8-4FB8-ABC3-30CF605BEDAB}"/>
              </a:ext>
            </a:extLst>
          </p:cNvPr>
          <p:cNvSpPr/>
          <p:nvPr/>
        </p:nvSpPr>
        <p:spPr>
          <a:xfrm>
            <a:off x="5968534" y="1313788"/>
            <a:ext cx="3069999" cy="1451579"/>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0" name="Freccia a destra 19">
            <a:extLst>
              <a:ext uri="{FF2B5EF4-FFF2-40B4-BE49-F238E27FC236}">
                <a16:creationId xmlns:a16="http://schemas.microsoft.com/office/drawing/2014/main" id="{698C22DB-4A31-4C55-90B7-BA6E39CF3F5B}"/>
              </a:ext>
            </a:extLst>
          </p:cNvPr>
          <p:cNvSpPr/>
          <p:nvPr/>
        </p:nvSpPr>
        <p:spPr>
          <a:xfrm>
            <a:off x="6018294" y="1658996"/>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F79DF5A3-60B8-48EA-A771-AF4415512174}"/>
              </a:ext>
            </a:extLst>
          </p:cNvPr>
          <p:cNvSpPr txBox="1"/>
          <p:nvPr/>
        </p:nvSpPr>
        <p:spPr>
          <a:xfrm>
            <a:off x="6262249" y="1592787"/>
            <a:ext cx="3051126" cy="323165"/>
          </a:xfrm>
          <a:prstGeom prst="rect">
            <a:avLst/>
          </a:prstGeom>
          <a:noFill/>
        </p:spPr>
        <p:txBody>
          <a:bodyPr wrap="square" rtlCol="0">
            <a:spAutoFit/>
          </a:bodyPr>
          <a:lstStyle/>
          <a:p>
            <a:r>
              <a:rPr lang="it-IT" sz="1500"/>
              <a:t>1° step – </a:t>
            </a:r>
            <a:r>
              <a:rPr lang="it-IT" sz="1500" err="1"/>
              <a:t>kinect</a:t>
            </a:r>
            <a:r>
              <a:rPr lang="it-IT" sz="1500"/>
              <a:t> </a:t>
            </a:r>
            <a:r>
              <a:rPr lang="it-IT" sz="1500" err="1"/>
              <a:t>distance</a:t>
            </a:r>
            <a:r>
              <a:rPr lang="it-IT" sz="1500"/>
              <a:t>: </a:t>
            </a:r>
            <a:r>
              <a:rPr lang="it-IT" sz="1500" b="1" i="1"/>
              <a:t>1.56m </a:t>
            </a:r>
          </a:p>
        </p:txBody>
      </p:sp>
      <p:sp>
        <p:nvSpPr>
          <p:cNvPr id="22" name="Freccia a destra 21">
            <a:extLst>
              <a:ext uri="{FF2B5EF4-FFF2-40B4-BE49-F238E27FC236}">
                <a16:creationId xmlns:a16="http://schemas.microsoft.com/office/drawing/2014/main" id="{966A92D4-5AC4-4C1E-BC2F-78064546BF58}"/>
              </a:ext>
            </a:extLst>
          </p:cNvPr>
          <p:cNvSpPr/>
          <p:nvPr/>
        </p:nvSpPr>
        <p:spPr>
          <a:xfrm>
            <a:off x="6018293" y="3629490"/>
            <a:ext cx="310339" cy="21653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1" name="CasellaDiTesto 30">
            <a:extLst>
              <a:ext uri="{FF2B5EF4-FFF2-40B4-BE49-F238E27FC236}">
                <a16:creationId xmlns:a16="http://schemas.microsoft.com/office/drawing/2014/main" id="{81886D3D-0EBC-4777-A70E-5EBA609145ED}"/>
              </a:ext>
            </a:extLst>
          </p:cNvPr>
          <p:cNvSpPr txBox="1"/>
          <p:nvPr/>
        </p:nvSpPr>
        <p:spPr>
          <a:xfrm>
            <a:off x="6326671" y="4700481"/>
            <a:ext cx="2930304" cy="323165"/>
          </a:xfrm>
          <a:prstGeom prst="rect">
            <a:avLst/>
          </a:prstGeom>
          <a:noFill/>
        </p:spPr>
        <p:txBody>
          <a:bodyPr wrap="square" rtlCol="0">
            <a:spAutoFit/>
          </a:bodyPr>
          <a:lstStyle/>
          <a:p>
            <a:r>
              <a:rPr lang="it-IT" sz="1500"/>
              <a:t>Small </a:t>
            </a:r>
            <a:r>
              <a:rPr lang="it-IT" sz="1500" err="1"/>
              <a:t>oscillations</a:t>
            </a:r>
            <a:r>
              <a:rPr lang="it-IT" sz="1500"/>
              <a:t> on x coordinate</a:t>
            </a:r>
          </a:p>
        </p:txBody>
      </p:sp>
      <p:sp>
        <p:nvSpPr>
          <p:cNvPr id="35" name="Freccia a destra 34">
            <a:extLst>
              <a:ext uri="{FF2B5EF4-FFF2-40B4-BE49-F238E27FC236}">
                <a16:creationId xmlns:a16="http://schemas.microsoft.com/office/drawing/2014/main" id="{3186910C-C93E-49FF-B64F-2C564B068ECC}"/>
              </a:ext>
            </a:extLst>
          </p:cNvPr>
          <p:cNvSpPr/>
          <p:nvPr/>
        </p:nvSpPr>
        <p:spPr>
          <a:xfrm>
            <a:off x="5993406" y="4130581"/>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7" name="CasellaDiTesto 36">
            <a:extLst>
              <a:ext uri="{FF2B5EF4-FFF2-40B4-BE49-F238E27FC236}">
                <a16:creationId xmlns:a16="http://schemas.microsoft.com/office/drawing/2014/main" id="{DD0B185B-E684-422A-AA0E-F027B63CF0E5}"/>
              </a:ext>
            </a:extLst>
          </p:cNvPr>
          <p:cNvSpPr txBox="1"/>
          <p:nvPr/>
        </p:nvSpPr>
        <p:spPr>
          <a:xfrm>
            <a:off x="6346355" y="5172124"/>
            <a:ext cx="2761104" cy="323165"/>
          </a:xfrm>
          <a:prstGeom prst="rect">
            <a:avLst/>
          </a:prstGeom>
          <a:noFill/>
        </p:spPr>
        <p:txBody>
          <a:bodyPr wrap="square" rtlCol="0">
            <a:spAutoFit/>
          </a:bodyPr>
          <a:lstStyle/>
          <a:p>
            <a:r>
              <a:rPr lang="it-IT" sz="1500" err="1"/>
              <a:t>Avg</a:t>
            </a:r>
            <a:r>
              <a:rPr lang="it-IT" sz="1500"/>
              <a:t> step </a:t>
            </a:r>
            <a:r>
              <a:rPr lang="it-IT" sz="1500" err="1"/>
              <a:t>height</a:t>
            </a:r>
            <a:r>
              <a:rPr lang="it-IT" sz="1500"/>
              <a:t>: </a:t>
            </a:r>
            <a:r>
              <a:rPr lang="it-IT" sz="1500" b="1" i="1"/>
              <a:t>0.177m</a:t>
            </a:r>
            <a:r>
              <a:rPr lang="it-IT" sz="1500"/>
              <a:t> </a:t>
            </a:r>
          </a:p>
        </p:txBody>
      </p:sp>
      <p:sp>
        <p:nvSpPr>
          <p:cNvPr id="9" name="CasellaDiTesto 8">
            <a:extLst>
              <a:ext uri="{FF2B5EF4-FFF2-40B4-BE49-F238E27FC236}">
                <a16:creationId xmlns:a16="http://schemas.microsoft.com/office/drawing/2014/main" id="{21430511-147A-4A1B-9591-C91F36A9C413}"/>
              </a:ext>
            </a:extLst>
          </p:cNvPr>
          <p:cNvSpPr txBox="1"/>
          <p:nvPr/>
        </p:nvSpPr>
        <p:spPr>
          <a:xfrm>
            <a:off x="6989730" y="1264262"/>
            <a:ext cx="1305101" cy="369332"/>
          </a:xfrm>
          <a:prstGeom prst="rect">
            <a:avLst/>
          </a:prstGeom>
          <a:noFill/>
        </p:spPr>
        <p:txBody>
          <a:bodyPr wrap="square" rtlCol="0">
            <a:spAutoFit/>
          </a:bodyPr>
          <a:lstStyle/>
          <a:p>
            <a:r>
              <a:rPr lang="it-IT" b="1" i="1"/>
              <a:t>Test setup</a:t>
            </a:r>
            <a:r>
              <a:rPr lang="it-IT" b="1"/>
              <a:t> </a:t>
            </a:r>
          </a:p>
        </p:txBody>
      </p:sp>
      <p:sp>
        <p:nvSpPr>
          <p:cNvPr id="40" name="Rettangolo con angoli arrotondati 39">
            <a:extLst>
              <a:ext uri="{FF2B5EF4-FFF2-40B4-BE49-F238E27FC236}">
                <a16:creationId xmlns:a16="http://schemas.microsoft.com/office/drawing/2014/main" id="{9B367997-602F-4A45-8FB6-4B477F10DC8F}"/>
              </a:ext>
            </a:extLst>
          </p:cNvPr>
          <p:cNvSpPr/>
          <p:nvPr/>
        </p:nvSpPr>
        <p:spPr>
          <a:xfrm>
            <a:off x="5907572" y="3062678"/>
            <a:ext cx="3169925" cy="2707110"/>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1" name="CasellaDiTesto 40">
            <a:extLst>
              <a:ext uri="{FF2B5EF4-FFF2-40B4-BE49-F238E27FC236}">
                <a16:creationId xmlns:a16="http://schemas.microsoft.com/office/drawing/2014/main" id="{A7F9639F-7BD4-49C8-86A6-AAB3AE8C15B0}"/>
              </a:ext>
            </a:extLst>
          </p:cNvPr>
          <p:cNvSpPr txBox="1"/>
          <p:nvPr/>
        </p:nvSpPr>
        <p:spPr>
          <a:xfrm>
            <a:off x="6680827" y="3111328"/>
            <a:ext cx="1792436" cy="369332"/>
          </a:xfrm>
          <a:prstGeom prst="rect">
            <a:avLst/>
          </a:prstGeom>
          <a:noFill/>
        </p:spPr>
        <p:txBody>
          <a:bodyPr wrap="square" rtlCol="0">
            <a:spAutoFit/>
          </a:bodyPr>
          <a:lstStyle/>
          <a:p>
            <a:r>
              <a:rPr lang="it-IT" b="1" i="1"/>
              <a:t>Output Kinect</a:t>
            </a:r>
            <a:r>
              <a:rPr lang="it-IT" b="1"/>
              <a:t> </a:t>
            </a:r>
          </a:p>
        </p:txBody>
      </p:sp>
      <p:sp>
        <p:nvSpPr>
          <p:cNvPr id="18" name="Freccia a destra 17">
            <a:extLst>
              <a:ext uri="{FF2B5EF4-FFF2-40B4-BE49-F238E27FC236}">
                <a16:creationId xmlns:a16="http://schemas.microsoft.com/office/drawing/2014/main" id="{CA99CF04-9701-40C5-A71A-E3CB4A935ED2}"/>
              </a:ext>
            </a:extLst>
          </p:cNvPr>
          <p:cNvSpPr/>
          <p:nvPr/>
        </p:nvSpPr>
        <p:spPr>
          <a:xfrm>
            <a:off x="6024217" y="1998944"/>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CasellaDiTesto 18">
            <a:extLst>
              <a:ext uri="{FF2B5EF4-FFF2-40B4-BE49-F238E27FC236}">
                <a16:creationId xmlns:a16="http://schemas.microsoft.com/office/drawing/2014/main" id="{380ADBC1-6C87-4A19-86FC-F84ACCDD3846}"/>
              </a:ext>
            </a:extLst>
          </p:cNvPr>
          <p:cNvSpPr txBox="1"/>
          <p:nvPr/>
        </p:nvSpPr>
        <p:spPr>
          <a:xfrm>
            <a:off x="6277430" y="1950574"/>
            <a:ext cx="2427434" cy="323165"/>
          </a:xfrm>
          <a:prstGeom prst="rect">
            <a:avLst/>
          </a:prstGeom>
          <a:noFill/>
        </p:spPr>
        <p:txBody>
          <a:bodyPr wrap="square" rtlCol="0">
            <a:spAutoFit/>
          </a:bodyPr>
          <a:lstStyle/>
          <a:p>
            <a:r>
              <a:rPr lang="it-IT" sz="1500"/>
              <a:t>Step </a:t>
            </a:r>
            <a:r>
              <a:rPr lang="it-IT" sz="1500" err="1"/>
              <a:t>depth</a:t>
            </a:r>
            <a:r>
              <a:rPr lang="it-IT" sz="1500"/>
              <a:t>: </a:t>
            </a:r>
            <a:r>
              <a:rPr lang="it-IT" sz="1500" b="1" i="1"/>
              <a:t>30cm</a:t>
            </a:r>
          </a:p>
        </p:txBody>
      </p:sp>
      <p:sp>
        <p:nvSpPr>
          <p:cNvPr id="42" name="Freccia a destra 41">
            <a:extLst>
              <a:ext uri="{FF2B5EF4-FFF2-40B4-BE49-F238E27FC236}">
                <a16:creationId xmlns:a16="http://schemas.microsoft.com/office/drawing/2014/main" id="{ACBB29EE-B533-4B11-8C5B-4FCB56E0D8EE}"/>
              </a:ext>
            </a:extLst>
          </p:cNvPr>
          <p:cNvSpPr/>
          <p:nvPr/>
        </p:nvSpPr>
        <p:spPr>
          <a:xfrm>
            <a:off x="6028710" y="4704196"/>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3" name="CasellaDiTesto 42">
            <a:extLst>
              <a:ext uri="{FF2B5EF4-FFF2-40B4-BE49-F238E27FC236}">
                <a16:creationId xmlns:a16="http://schemas.microsoft.com/office/drawing/2014/main" id="{0BEE0DE5-0DFD-4947-AF72-5CB94EAB3237}"/>
              </a:ext>
            </a:extLst>
          </p:cNvPr>
          <p:cNvSpPr txBox="1"/>
          <p:nvPr/>
        </p:nvSpPr>
        <p:spPr>
          <a:xfrm>
            <a:off x="6265943" y="4311399"/>
            <a:ext cx="3154744" cy="323165"/>
          </a:xfrm>
          <a:prstGeom prst="rect">
            <a:avLst/>
          </a:prstGeom>
          <a:noFill/>
        </p:spPr>
        <p:txBody>
          <a:bodyPr wrap="square" rtlCol="0">
            <a:spAutoFit/>
          </a:bodyPr>
          <a:lstStyle/>
          <a:p>
            <a:r>
              <a:rPr lang="it-IT" sz="1500"/>
              <a:t>First </a:t>
            </a:r>
            <a:r>
              <a:rPr lang="it-IT" sz="1500" err="1"/>
              <a:t>detected</a:t>
            </a:r>
            <a:r>
              <a:rPr lang="it-IT" sz="1500"/>
              <a:t> Z </a:t>
            </a:r>
            <a:r>
              <a:rPr lang="it-IT" sz="1500" err="1"/>
              <a:t>value</a:t>
            </a:r>
            <a:r>
              <a:rPr lang="it-IT" sz="1500"/>
              <a:t>: </a:t>
            </a:r>
            <a:r>
              <a:rPr lang="it-IT" sz="1500" b="1" i="1"/>
              <a:t>3.8945m</a:t>
            </a:r>
          </a:p>
        </p:txBody>
      </p:sp>
      <p:sp>
        <p:nvSpPr>
          <p:cNvPr id="21" name="Freccia a destra 20">
            <a:extLst>
              <a:ext uri="{FF2B5EF4-FFF2-40B4-BE49-F238E27FC236}">
                <a16:creationId xmlns:a16="http://schemas.microsoft.com/office/drawing/2014/main" id="{A17B4A54-2338-44AC-B0CF-515BE4DC740F}"/>
              </a:ext>
            </a:extLst>
          </p:cNvPr>
          <p:cNvSpPr/>
          <p:nvPr/>
        </p:nvSpPr>
        <p:spPr>
          <a:xfrm>
            <a:off x="6037808" y="2354829"/>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3" name="CasellaDiTesto 22">
            <a:extLst>
              <a:ext uri="{FF2B5EF4-FFF2-40B4-BE49-F238E27FC236}">
                <a16:creationId xmlns:a16="http://schemas.microsoft.com/office/drawing/2014/main" id="{BD667968-978A-400A-9C64-70BD9AB28C51}"/>
              </a:ext>
            </a:extLst>
          </p:cNvPr>
          <p:cNvSpPr txBox="1"/>
          <p:nvPr/>
        </p:nvSpPr>
        <p:spPr>
          <a:xfrm>
            <a:off x="6303696" y="2301790"/>
            <a:ext cx="2427434" cy="323165"/>
          </a:xfrm>
          <a:prstGeom prst="rect">
            <a:avLst/>
          </a:prstGeom>
          <a:noFill/>
        </p:spPr>
        <p:txBody>
          <a:bodyPr wrap="square" rtlCol="0">
            <a:spAutoFit/>
          </a:bodyPr>
          <a:lstStyle/>
          <a:p>
            <a:r>
              <a:rPr lang="it-IT" sz="1500"/>
              <a:t>Step </a:t>
            </a:r>
            <a:r>
              <a:rPr lang="it-IT" sz="1500" err="1"/>
              <a:t>height</a:t>
            </a:r>
            <a:r>
              <a:rPr lang="it-IT" sz="1500"/>
              <a:t>: </a:t>
            </a:r>
            <a:r>
              <a:rPr lang="it-IT" sz="1500" b="1" i="1"/>
              <a:t>17cm</a:t>
            </a:r>
          </a:p>
        </p:txBody>
      </p:sp>
      <p:sp>
        <p:nvSpPr>
          <p:cNvPr id="26" name="CasellaDiTesto 25">
            <a:extLst>
              <a:ext uri="{FF2B5EF4-FFF2-40B4-BE49-F238E27FC236}">
                <a16:creationId xmlns:a16="http://schemas.microsoft.com/office/drawing/2014/main" id="{C618F0FE-4873-4834-9F26-80AB5FE3D13D}"/>
              </a:ext>
            </a:extLst>
          </p:cNvPr>
          <p:cNvSpPr txBox="1"/>
          <p:nvPr/>
        </p:nvSpPr>
        <p:spPr>
          <a:xfrm>
            <a:off x="6262249" y="3968137"/>
            <a:ext cx="2904115" cy="323165"/>
          </a:xfrm>
          <a:prstGeom prst="rect">
            <a:avLst/>
          </a:prstGeom>
          <a:noFill/>
        </p:spPr>
        <p:txBody>
          <a:bodyPr wrap="square" rtlCol="0">
            <a:spAutoFit/>
          </a:bodyPr>
          <a:lstStyle/>
          <a:p>
            <a:r>
              <a:rPr lang="it-IT" sz="1500" err="1"/>
              <a:t>Actual</a:t>
            </a:r>
            <a:r>
              <a:rPr lang="it-IT" sz="1500"/>
              <a:t> </a:t>
            </a:r>
            <a:r>
              <a:rPr lang="it-IT" sz="1500" err="1"/>
              <a:t>value</a:t>
            </a:r>
            <a:r>
              <a:rPr lang="it-IT" sz="1500"/>
              <a:t> (</a:t>
            </a:r>
            <a:r>
              <a:rPr lang="it-IT" sz="1500" err="1"/>
              <a:t>approx</a:t>
            </a:r>
            <a:r>
              <a:rPr lang="it-IT" sz="1500"/>
              <a:t>): </a:t>
            </a:r>
            <a:r>
              <a:rPr lang="it-IT" sz="1500" b="1" i="1"/>
              <a:t>3.83m</a:t>
            </a:r>
          </a:p>
        </p:txBody>
      </p:sp>
      <p:sp>
        <p:nvSpPr>
          <p:cNvPr id="27" name="Freccia a destra 26">
            <a:extLst>
              <a:ext uri="{FF2B5EF4-FFF2-40B4-BE49-F238E27FC236}">
                <a16:creationId xmlns:a16="http://schemas.microsoft.com/office/drawing/2014/main" id="{D1C8B3D1-1859-4E36-8329-76E4BD25F5EB}"/>
              </a:ext>
            </a:extLst>
          </p:cNvPr>
          <p:cNvSpPr/>
          <p:nvPr/>
        </p:nvSpPr>
        <p:spPr>
          <a:xfrm>
            <a:off x="6037808" y="5175786"/>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9" name="CasellaDiTesto 28">
            <a:extLst>
              <a:ext uri="{FF2B5EF4-FFF2-40B4-BE49-F238E27FC236}">
                <a16:creationId xmlns:a16="http://schemas.microsoft.com/office/drawing/2014/main" id="{A1E20B72-95E7-4541-841B-BCB98BBF5048}"/>
              </a:ext>
            </a:extLst>
          </p:cNvPr>
          <p:cNvSpPr txBox="1"/>
          <p:nvPr/>
        </p:nvSpPr>
        <p:spPr>
          <a:xfrm>
            <a:off x="6323379" y="3579241"/>
            <a:ext cx="2930304" cy="323165"/>
          </a:xfrm>
          <a:prstGeom prst="rect">
            <a:avLst/>
          </a:prstGeom>
          <a:noFill/>
        </p:spPr>
        <p:txBody>
          <a:bodyPr wrap="square" rtlCol="0">
            <a:spAutoFit/>
          </a:bodyPr>
          <a:lstStyle/>
          <a:p>
            <a:r>
              <a:rPr lang="it-IT" sz="1500"/>
              <a:t>Last </a:t>
            </a:r>
            <a:r>
              <a:rPr lang="it-IT" sz="1500" err="1"/>
              <a:t>detected</a:t>
            </a:r>
            <a:r>
              <a:rPr lang="it-IT" sz="1500"/>
              <a:t> Z </a:t>
            </a:r>
            <a:r>
              <a:rPr lang="it-IT" sz="1500" err="1"/>
              <a:t>value</a:t>
            </a:r>
            <a:r>
              <a:rPr lang="it-IT" sz="1500"/>
              <a:t>: </a:t>
            </a:r>
            <a:r>
              <a:rPr lang="it-IT" sz="1500" b="1" i="1"/>
              <a:t>1.4476 m</a:t>
            </a:r>
          </a:p>
        </p:txBody>
      </p:sp>
      <p:pic>
        <p:nvPicPr>
          <p:cNvPr id="10" name="Immagine 9" descr="Immagine che contiene testo&#10;&#10;Descrizione generata automaticamente">
            <a:extLst>
              <a:ext uri="{FF2B5EF4-FFF2-40B4-BE49-F238E27FC236}">
                <a16:creationId xmlns:a16="http://schemas.microsoft.com/office/drawing/2014/main" id="{2594126F-12DD-435B-A70E-B9445AC3E84E}"/>
              </a:ext>
            </a:extLst>
          </p:cNvPr>
          <p:cNvPicPr>
            <a:picLocks noChangeAspect="1"/>
          </p:cNvPicPr>
          <p:nvPr/>
        </p:nvPicPr>
        <p:blipFill>
          <a:blip r:embed="rId3"/>
          <a:stretch>
            <a:fillRect/>
          </a:stretch>
        </p:blipFill>
        <p:spPr>
          <a:xfrm>
            <a:off x="95921" y="1488968"/>
            <a:ext cx="5704322" cy="4281043"/>
          </a:xfrm>
          <a:prstGeom prst="roundRect">
            <a:avLst/>
          </a:prstGeom>
        </p:spPr>
      </p:pic>
      <p:pic>
        <p:nvPicPr>
          <p:cNvPr id="5" name="Immagine 4">
            <a:extLst>
              <a:ext uri="{FF2B5EF4-FFF2-40B4-BE49-F238E27FC236}">
                <a16:creationId xmlns:a16="http://schemas.microsoft.com/office/drawing/2014/main" id="{B3761D02-DE6E-4057-AEF2-68C2EB177DEB}"/>
              </a:ext>
            </a:extLst>
          </p:cNvPr>
          <p:cNvPicPr>
            <a:picLocks noChangeAspect="1"/>
          </p:cNvPicPr>
          <p:nvPr/>
        </p:nvPicPr>
        <p:blipFill>
          <a:blip r:embed="rId4"/>
          <a:srcRect/>
          <a:stretch/>
        </p:blipFill>
        <p:spPr>
          <a:xfrm>
            <a:off x="58412" y="1410830"/>
            <a:ext cx="5782861" cy="4498411"/>
          </a:xfrm>
          <a:prstGeom prst="rect">
            <a:avLst/>
          </a:prstGeom>
        </p:spPr>
      </p:pic>
    </p:spTree>
    <p:extLst>
      <p:ext uri="{BB962C8B-B14F-4D97-AF65-F5344CB8AC3E}">
        <p14:creationId xmlns:p14="http://schemas.microsoft.com/office/powerpoint/2010/main" val="75433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6" grpId="0"/>
      <p:bldP spid="22" grpId="0" animBg="1"/>
      <p:bldP spid="31" grpId="0"/>
      <p:bldP spid="35" grpId="0" animBg="1"/>
      <p:bldP spid="37" grpId="0"/>
      <p:bldP spid="9" grpId="0"/>
      <p:bldP spid="40" grpId="0" animBg="1"/>
      <p:bldP spid="41" grpId="0"/>
      <p:bldP spid="18" grpId="0" animBg="1"/>
      <p:bldP spid="19" grpId="0"/>
      <p:bldP spid="42" grpId="0" animBg="1"/>
      <p:bldP spid="43" grpId="0"/>
      <p:bldP spid="21" grpId="0" animBg="1"/>
      <p:bldP spid="23" grpId="0"/>
      <p:bldP spid="26" grpId="0"/>
      <p:bldP spid="27" grpId="0" animBg="1"/>
      <p:bldP spid="29" grpId="0"/>
    </p:bldLst>
  </p:timing>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56</TotalTime>
  <Words>3876</Words>
  <Application>Microsoft Office PowerPoint</Application>
  <PresentationFormat>On-screen Show (4:3)</PresentationFormat>
  <Paragraphs>259</Paragraphs>
  <Slides>22</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Cambria Math</vt:lpstr>
      <vt:lpstr>Wingdings</vt:lpstr>
      <vt:lpstr>POLI</vt:lpstr>
      <vt:lpstr>Titolo presentazione sottotitolo</vt:lpstr>
      <vt:lpstr>Kinect v2</vt:lpstr>
      <vt:lpstr>Kinect v2 - Skeleton</vt:lpstr>
      <vt:lpstr>Kinect v2 – Joint Map</vt:lpstr>
      <vt:lpstr>Development of the project </vt:lpstr>
      <vt:lpstr>Test setup</vt:lpstr>
      <vt:lpstr>Walk</vt:lpstr>
      <vt:lpstr>Sidewalk</vt:lpstr>
      <vt:lpstr>Walk down stairs</vt:lpstr>
      <vt:lpstr>Skip</vt:lpstr>
      <vt:lpstr>Skip – Data Visualization</vt:lpstr>
      <vt:lpstr>Skip – Data Synchronization (step 1)</vt:lpstr>
      <vt:lpstr>Skip – Data Synchronization (step 1)</vt:lpstr>
      <vt:lpstr>Skip – Data Synchronization (step 2)</vt:lpstr>
      <vt:lpstr>Skip – Data Synchronization (step 3)</vt:lpstr>
      <vt:lpstr>Skip – Kinect Data Analysis</vt:lpstr>
      <vt:lpstr>Skip – IMU Data Analysis</vt:lpstr>
      <vt:lpstr>Skip – IMU and Kinect Data Visualization</vt:lpstr>
      <vt:lpstr>Skip – Final Results</vt:lpstr>
      <vt:lpstr>Conclusions</vt:lpstr>
      <vt:lpstr>Titolo presentazione sottotitolo</vt:lpstr>
      <vt:lpstr>Bibliography </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Gabriele Santicchi</cp:lastModifiedBy>
  <cp:revision>3</cp:revision>
  <dcterms:created xsi:type="dcterms:W3CDTF">2015-05-26T12:27:57Z</dcterms:created>
  <dcterms:modified xsi:type="dcterms:W3CDTF">2024-01-27T16:33:26Z</dcterms:modified>
</cp:coreProperties>
</file>